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9" r:id="rId6"/>
    <p:sldId id="257" r:id="rId7"/>
    <p:sldId id="268" r:id="rId8"/>
    <p:sldId id="273" r:id="rId9"/>
    <p:sldId id="259" r:id="rId10"/>
    <p:sldId id="267" r:id="rId11"/>
    <p:sldId id="270" r:id="rId12"/>
    <p:sldId id="271" r:id="rId13"/>
    <p:sldId id="272" r:id="rId14"/>
    <p:sldId id="260" r:id="rId15"/>
    <p:sldId id="264" r:id="rId16"/>
    <p:sldId id="263" r:id="rId17"/>
    <p:sldId id="261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005A52"/>
    <a:srgbClr val="A39161"/>
    <a:srgbClr val="004D44"/>
    <a:srgbClr val="B3B6A7"/>
    <a:srgbClr val="005850"/>
    <a:srgbClr val="A79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/>
    <p:restoredTop sz="94682"/>
  </p:normalViewPr>
  <p:slideViewPr>
    <p:cSldViewPr snapToGrid="0" snapToObjects="1" showGuides="1">
      <p:cViewPr varScale="1">
        <p:scale>
          <a:sx n="32" d="100"/>
          <a:sy n="32" d="100"/>
        </p:scale>
        <p:origin x="834" y="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6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6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7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1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68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7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920455"/>
            <a:ext cx="8112737" cy="33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2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1441449" y="12611805"/>
            <a:ext cx="54582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 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953717"/>
            <a:ext cx="7962045" cy="3266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5923850" y="12611805"/>
            <a:ext cx="498373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Dlí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agus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Cirt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IE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Justice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5923850" y="12611805"/>
            <a:ext cx="498373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53941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‹#›</a:t>
            </a:fld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 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Dlí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agus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Cirt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Justice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53941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Dlí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baseline="0" dirty="0" err="1" smtClean="0">
                <a:latin typeface="+mn-lt"/>
              </a:rPr>
              <a:t>agus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baseline="0" dirty="0" err="1" smtClean="0">
                <a:latin typeface="+mn-lt"/>
              </a:rPr>
              <a:t>Cirt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5" name="Rialtas na hÉireann | Government of Ireland"/>
          <p:cNvSpPr txBox="1"/>
          <p:nvPr userDrawn="1"/>
        </p:nvSpPr>
        <p:spPr>
          <a:xfrm>
            <a:off x="1441449" y="12602119"/>
            <a:ext cx="53941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IE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1441449" y="12611805"/>
            <a:ext cx="53941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1441449" y="12611805"/>
            <a:ext cx="53941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9" y="12611805"/>
            <a:ext cx="532998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IE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Text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lcompliance.i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antimoneylaundering@justice.i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edacts.lawreform.ie/eli/2010/act/6/revised/en/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edacts.lawreform.ie/eli/2010/act/6/revised/en/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of Notaries Public in Ireland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March 2021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1812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Suspicious Transaction Reports (STRs)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21453120" cy="8644021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S42 – requirement to report knowledge, suspicion or reasonable grounds for suspicion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Internal procedures and controls should document the procedure to follow from detection to reporting. Identify who is responsible.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Registration on </a:t>
            </a:r>
            <a:r>
              <a:rPr lang="en-GB" dirty="0" err="1" smtClean="0"/>
              <a:t>GoAML</a:t>
            </a:r>
            <a:r>
              <a:rPr lang="en-GB" dirty="0" smtClean="0"/>
              <a:t> and ROS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Dual reporting to both FIU and the Revenue Commissioners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Documented explanation why a report didn’t issue if suspicion detected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Tipping off – offence under the Act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6095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Internal Policies and Procedures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19843222" cy="864402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S54 – Internal Policies, Controls and Procedures in relation to the business to prevent and detect ML/TF</a:t>
            </a:r>
          </a:p>
          <a:p>
            <a:endParaRPr lang="en-US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CDD, Risk, Monitoring, STRs, Training, Records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Documented. Dated. Signed.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Evidence of approval at senior management level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Reviewed yearly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Expect compliance in line with Polices and Procedures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S54(6A) </a:t>
            </a:r>
            <a:r>
              <a:rPr lang="en-US" dirty="0" smtClean="0"/>
              <a:t>– internal protected disclosure policy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620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Staff Instruction and Training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2854037"/>
            <a:ext cx="19843222" cy="9345984"/>
          </a:xfrm>
        </p:spPr>
        <p:txBody>
          <a:bodyPr/>
          <a:lstStyle/>
          <a:p>
            <a:r>
              <a:rPr lang="en-US" b="1" dirty="0" smtClean="0"/>
              <a:t>S54(6) – all persons involved in the conduct of the designated persons business are </a:t>
            </a:r>
          </a:p>
          <a:p>
            <a:pPr marL="1143000" indent="-1143000">
              <a:buAutoNum type="romanLcParenBoth"/>
            </a:pPr>
            <a:r>
              <a:rPr lang="en-US" dirty="0" smtClean="0"/>
              <a:t>Instructed on the law and</a:t>
            </a:r>
          </a:p>
          <a:p>
            <a:pPr marL="1143000" indent="-1143000">
              <a:buAutoNum type="romanLcParenBoth"/>
            </a:pPr>
            <a:r>
              <a:rPr lang="en-US" dirty="0" smtClean="0"/>
              <a:t>That appropriate ongoing training is provided</a:t>
            </a:r>
          </a:p>
          <a:p>
            <a:pPr marL="1143000" indent="-1143000">
              <a:buAutoNum type="romanLcParenBoth"/>
            </a:pPr>
            <a:endParaRPr lang="en-US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How has AML training/awareness been achieved?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Is there evidence of AML training or attendance record?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Are copies of used training material/manuals available?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438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Record Keeping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3232151"/>
            <a:ext cx="19843222" cy="896787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S55 – Keeping of records by designated persons</a:t>
            </a:r>
          </a:p>
          <a:p>
            <a:endParaRPr lang="en-US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Keep records of procedures applied and information obtained in relation to each customer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Keep records evidencing the history of services and transactions carried out in relation to each customer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Records shall be retained for a period of not less than five years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Orderly presentation of files and records allow for quicker inspections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Information provided after inspection may not be taken into consideration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Good customer records include: Take-on form, risk assessment, CDD, intended business relationship, source of funds, ongoing monitoring, customer file reviews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329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19843222" cy="8644021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Website:		</a:t>
            </a:r>
            <a:r>
              <a:rPr lang="en-US" dirty="0" smtClean="0">
                <a:hlinkClick r:id="rId3"/>
              </a:rPr>
              <a:t>www.amlcompliance.ie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Email: 			</a:t>
            </a:r>
            <a:r>
              <a:rPr lang="en-US" dirty="0" smtClean="0">
                <a:hlinkClick r:id="rId4"/>
              </a:rPr>
              <a:t>antimoneylaundering@justice.ie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Telephone</a:t>
            </a:r>
            <a:r>
              <a:rPr lang="en-US" dirty="0"/>
              <a:t>: 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01 602 8400</a:t>
            </a:r>
            <a:endParaRPr lang="en-US" dirty="0"/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8962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Agenda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20898938" cy="8644021"/>
          </a:xfrm>
        </p:spPr>
        <p:txBody>
          <a:bodyPr>
            <a:normAutofit/>
          </a:bodyPr>
          <a:lstStyle/>
          <a:p>
            <a:pPr algn="ctr"/>
            <a:r>
              <a:rPr lang="en-GB" sz="6600" dirty="0" smtClean="0"/>
              <a:t>Anti-Money Laundering Compliance Unit (AMLCU)</a:t>
            </a:r>
          </a:p>
          <a:p>
            <a:pPr algn="ctr"/>
            <a:endParaRPr lang="en-GB" sz="6600" dirty="0" smtClean="0"/>
          </a:p>
          <a:p>
            <a:pPr algn="ctr"/>
            <a:r>
              <a:rPr lang="en-GB" sz="6600" dirty="0" smtClean="0"/>
              <a:t>Understanding your Obligations (Sources of Information)</a:t>
            </a:r>
          </a:p>
          <a:p>
            <a:pPr algn="ctr"/>
            <a:endParaRPr lang="en-GB" sz="6600" dirty="0" smtClean="0"/>
          </a:p>
          <a:p>
            <a:pPr algn="ctr"/>
            <a:r>
              <a:rPr lang="en-GB" sz="6600" dirty="0" smtClean="0"/>
              <a:t>Compliance Inspection</a:t>
            </a:r>
          </a:p>
          <a:p>
            <a:pPr algn="ctr"/>
            <a:endParaRPr lang="en-GB" sz="6600" dirty="0"/>
          </a:p>
          <a:p>
            <a:pPr algn="ctr"/>
            <a:r>
              <a:rPr lang="en-GB" sz="6600" dirty="0" smtClean="0"/>
              <a:t>Questions</a:t>
            </a:r>
          </a:p>
          <a:p>
            <a:pPr algn="ctr"/>
            <a:endParaRPr lang="en-GB" dirty="0"/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61880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946150"/>
            <a:ext cx="19325056" cy="16307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6700" dirty="0" smtClean="0"/>
              <a:t>Anti-Money Laundering Compliance Unit (AMLCU)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3048001"/>
            <a:ext cx="19843222" cy="9152020"/>
          </a:xfrm>
        </p:spPr>
        <p:txBody>
          <a:bodyPr>
            <a:normAutofit fontScale="77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Established in 2010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dirty="0" smtClean="0">
                <a:hlinkClick r:id="rId3"/>
              </a:rPr>
              <a:t>Criminal Justice (Money Laundering and Terrorist Financing) Act 2010 (as amended)</a:t>
            </a:r>
            <a:r>
              <a:rPr lang="en-IE" dirty="0" smtClean="0"/>
              <a:t>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dirty="0" smtClean="0"/>
              <a:t>Criminal Justice (Money Laundering and Terrorist Financing) Act 2021 further amends the 2010 Act (enacted 18/3/21 – due to be commenced in weeks.)</a:t>
            </a:r>
            <a:endParaRPr lang="en-US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One of 14 Competent Authorities. 13 once 2021 Act is commenced.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Designated Non-Financial Business and Professions vs Financial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Solicitors – Law Society; Barristers – Legal Services Regulatory Authority (once 2021 Act is commenced.) Notaries – AMLCU.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Eight </a:t>
            </a:r>
            <a:r>
              <a:rPr lang="en-US" dirty="0" err="1" smtClean="0"/>
              <a:t>Authorised</a:t>
            </a:r>
            <a:r>
              <a:rPr lang="en-US" dirty="0" smtClean="0"/>
              <a:t> Officers in the AMLCU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Notary compliance inspections in 2021 (offsite or on-site)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isk rated as medium low in the National Risk Assessment (NRA)    </a:t>
            </a:r>
          </a:p>
        </p:txBody>
      </p:sp>
    </p:spTree>
    <p:extLst>
      <p:ext uri="{BB962C8B-B14F-4D97-AF65-F5344CB8AC3E}">
        <p14:creationId xmlns:p14="http://schemas.microsoft.com/office/powerpoint/2010/main" val="27080650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946150"/>
            <a:ext cx="19325056" cy="4814570"/>
          </a:xfrm>
        </p:spPr>
        <p:txBody>
          <a:bodyPr>
            <a:normAutofit/>
          </a:bodyPr>
          <a:lstStyle/>
          <a:p>
            <a:r>
              <a:rPr lang="en-IE" sz="7200" dirty="0" smtClean="0"/>
              <a:t>Understanding your Obligations</a:t>
            </a:r>
            <a:endParaRPr lang="en-IE" sz="7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3" b="211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Sources of Information</a:t>
            </a:r>
          </a:p>
          <a:p>
            <a:endParaRPr lang="en-IE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dirty="0" smtClean="0"/>
              <a:t>The 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dirty="0" smtClean="0"/>
              <a:t>AMLCU website </a:t>
            </a:r>
            <a:r>
              <a:rPr lang="en-IE" dirty="0" smtClean="0">
                <a:hlinkClick r:id="rId3"/>
              </a:rPr>
              <a:t>www.amlcompliance.ie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dirty="0"/>
              <a:t>The </a:t>
            </a:r>
            <a:r>
              <a:rPr lang="en-IE" dirty="0" smtClean="0"/>
              <a:t>NRA</a:t>
            </a:r>
            <a:endParaRPr lang="en-IE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Publications – The Notary of Ireland Law and Practice </a:t>
            </a: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96465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426720"/>
            <a:ext cx="18470880" cy="139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678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946150"/>
            <a:ext cx="19325056" cy="2286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Risk Assessment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2743201"/>
            <a:ext cx="21148320" cy="9456820"/>
          </a:xfrm>
        </p:spPr>
        <p:txBody>
          <a:bodyPr>
            <a:normAutofit/>
          </a:bodyPr>
          <a:lstStyle/>
          <a:p>
            <a:r>
              <a:rPr lang="en-US" b="1" dirty="0" smtClean="0"/>
              <a:t>S30A - Business Risk Assessment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Documented exercise that includes </a:t>
            </a:r>
            <a:r>
              <a:rPr lang="en-US" dirty="0"/>
              <a:t>risk factors specified in Act</a:t>
            </a:r>
            <a:endParaRPr lang="en-US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Accurate appraisal and recognition that risk exists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Reviewed</a:t>
            </a:r>
            <a:r>
              <a:rPr lang="en-US" dirty="0"/>
              <a:t> </a:t>
            </a:r>
            <a:r>
              <a:rPr lang="en-US" dirty="0" smtClean="0"/>
              <a:t>yearly and approved by senior management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S30B – Customer/Transaction Risk Rating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Documented exercise that includes </a:t>
            </a:r>
            <a:r>
              <a:rPr lang="en-US" dirty="0" smtClean="0"/>
              <a:t>risk factors specified in Act</a:t>
            </a:r>
            <a:endParaRPr lang="en-US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Assigned individual customer/transaction risk rating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Capture the risk and demonstrate the rationale behind the rating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056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Customer Due Diligence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2687783"/>
            <a:ext cx="20056582" cy="9512238"/>
          </a:xfrm>
        </p:spPr>
        <p:txBody>
          <a:bodyPr>
            <a:normAutofit lnSpcReduction="10000"/>
          </a:bodyPr>
          <a:lstStyle/>
          <a:p>
            <a:r>
              <a:rPr lang="en-IE" b="1" dirty="0" smtClean="0"/>
              <a:t>S33-40 – Refer to Customer Due Diligence (CDD)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dirty="0" smtClean="0"/>
              <a:t>CDD is identification and verification of customers and beneficial owners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Level of CDD appropriate to the level of risk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Establish and identify the source of funds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Corporate Customers – Identify beneficial owners. Record of checking the Registration of Beneficial Ownership (RBO)</a:t>
            </a:r>
            <a:endParaRPr lang="en-GB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S40 – Reliance on third parties to carry out due diligence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Any CDD arrangements with third parties must be of a high standard and tested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40927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Politically Exposed Persons (PEPs)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2715491"/>
            <a:ext cx="21619375" cy="9484529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S37 – Enhanced Due Diligence (PEPs)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Determine if customer or beneficial owners are politically exposed persons or an immediate family member or close associate of a PEP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Evidence additional checks and searches carried out separate to the customer take-on form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Evidence of what enhanced due diligence was carried out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Document and record all considerations and senior management approval in cases of confirmed PEP checks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Amend customer risk assessment rating accordingly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46905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Business Relationship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2549237"/>
            <a:ext cx="21397702" cy="9650784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/>
              <a:t>S35 – Measures applying to business relationships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Ongoing monitoring of business relationships with customers to the extent reasonably warranted by the associated risk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Can you demonstrate evidence of this?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b="1" dirty="0" smtClean="0"/>
              <a:t>S36A - </a:t>
            </a:r>
            <a:r>
              <a:rPr lang="en-IE" b="1" dirty="0"/>
              <a:t>Examination of background and purpose of complex transactions, unusually large transactions and or unusual patterns of transactions which have no apparent economic or lawful </a:t>
            </a:r>
            <a:r>
              <a:rPr lang="en-IE" b="1" dirty="0" smtClean="0"/>
              <a:t>purpose.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dirty="0" smtClean="0"/>
              <a:t>Know your customer</a:t>
            </a:r>
            <a:endParaRPr lang="en-IE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/>
              <a:t>Can you demonstrate evidence of this?</a:t>
            </a:r>
          </a:p>
          <a:p>
            <a:endParaRPr lang="en-IE" dirty="0" smtClean="0"/>
          </a:p>
          <a:p>
            <a:r>
              <a:rPr lang="en-GB" b="1" dirty="0" smtClean="0"/>
              <a:t>S24 – Definition of monitoring</a:t>
            </a:r>
            <a:endParaRPr lang="en-IE" b="1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78499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griculture_Dept_PPT-Template" id="{215E2A18-DB6B-BC45-98E6-71B34A36A4CB}" vid="{CBA9D65E-4347-D84A-8303-32483E302F0B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F069619BD9946AA37FA9CC437EF1D" ma:contentTypeVersion="1" ma:contentTypeDescription="Create a new document." ma:contentTypeScope="" ma:versionID="b98cc1edee97a999b8accbf657a7ef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8b703dd574799a92ef0e49eac5b57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DFE28F-59FA-41F4-B969-564C5D57008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5A0DEB-63EF-4AA8-8801-B2801C26E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7C39BC-2ED3-4026-B5C6-8289B01F3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Agriculture_Dept_PPT-Template</Template>
  <TotalTime>755</TotalTime>
  <Words>779</Words>
  <Application>Microsoft Office PowerPoint</Application>
  <PresentationFormat>Custom</PresentationFormat>
  <Paragraphs>105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.AppleSystemUIFont</vt:lpstr>
      <vt:lpstr>Arial</vt:lpstr>
      <vt:lpstr>Calibri</vt:lpstr>
      <vt:lpstr>Calibri Light</vt:lpstr>
      <vt:lpstr>Georgia</vt:lpstr>
      <vt:lpstr>Helvetica Neue</vt:lpstr>
      <vt:lpstr>Open Sans</vt:lpstr>
      <vt:lpstr>Open Sans Light</vt:lpstr>
      <vt:lpstr>Standard</vt:lpstr>
      <vt:lpstr>Faculty of Notaries Public in Ireland </vt:lpstr>
      <vt:lpstr>Agenda</vt:lpstr>
      <vt:lpstr> Anti-Money Laundering Compliance Unit (AMLCU)  </vt:lpstr>
      <vt:lpstr>Understanding your Obligations</vt:lpstr>
      <vt:lpstr>PowerPoint Presentation</vt:lpstr>
      <vt:lpstr>Risk Assessment </vt:lpstr>
      <vt:lpstr>Customer Due Diligence</vt:lpstr>
      <vt:lpstr>Politically Exposed Persons (PEPs) </vt:lpstr>
      <vt:lpstr>Business Relationship</vt:lpstr>
      <vt:lpstr>Suspicious Transaction Reports (STRs)</vt:lpstr>
      <vt:lpstr>Internal Policies and Procedures</vt:lpstr>
      <vt:lpstr>Staff Instruction and Training</vt:lpstr>
      <vt:lpstr>Record Keeping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Cathy Martin</dc:creator>
  <cp:lastModifiedBy>mulligaj</cp:lastModifiedBy>
  <cp:revision>81</cp:revision>
  <cp:lastPrinted>2018-01-09T06:39:09Z</cp:lastPrinted>
  <dcterms:created xsi:type="dcterms:W3CDTF">2020-09-08T11:18:20Z</dcterms:created>
  <dcterms:modified xsi:type="dcterms:W3CDTF">2022-04-28T15:28:45Z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0x010100FFBF069619BD9946AA37FA9CC437EF1D</vt:lpwstr>
  </property>
  <property fmtid="{D5CDD505-2E9C-101B-9397-08002B2CF9AE}" pid="3" name="eDocs_FileTopics">
    <vt:lpwstr>5;#Administration|5742a2f6-edf1-47ab-b675-f2ee57574a7c;#9;#Stakeholders|7ae3d4f9-8bc8-4cec-bc1f-7ee7b33e4f67;#10;#Forms|9eb202cc-ed0a-4885-94d7-5395b6c4696a;#11;#Central Bank Guidelines|8c50fdc9-f2d4-4dbd-a3fd-cb7ae1430fff;#12;#Delegation of Functions|4b1</vt:lpwstr>
  </property>
  <property fmtid="{D5CDD505-2E9C-101B-9397-08002B2CF9AE}" pid="4" name="eDocs_SeriesSubSeriesTaxHTField0">
    <vt:lpwstr>148|d556f1f7-95c9-4114-9072-8e01934af394</vt:lpwstr>
  </property>
  <property fmtid="{D5CDD505-2E9C-101B-9397-08002B2CF9AE}" pid="5" name="eDocs_FileStatus">
    <vt:lpwstr>Live</vt:lpwstr>
  </property>
  <property fmtid="{D5CDD505-2E9C-101B-9397-08002B2CF9AE}" pid="6" name="eDocs_Year">
    <vt:lpwstr>7;#2020|708248ce-7cca-4d55-a0ec-fee182f07fd9</vt:lpwstr>
  </property>
  <property fmtid="{D5CDD505-2E9C-101B-9397-08002B2CF9AE}" pid="7" name="eDocs_FileTopicsTaxHTField0">
    <vt:lpwstr>Administration|5742a2f6-edf1-47ab-b675-f2ee57574a7c;Stakeholders|7ae3d4f9-8bc8-4cec-bc1f-7ee7b33e4f67;Forms|9eb202cc-ed0a-4885-94d7-5395b6c4696a;Central Bank Guidelines|8c50fdc9-f2d4-4dbd-a3fd-cb7ae1430fff;Delegation of Functions|4b134ad8-49ef-4b6f-9851-8</vt:lpwstr>
  </property>
  <property fmtid="{D5CDD505-2E9C-101B-9397-08002B2CF9AE}" pid="8" name="eDocs_YearTaxHTField0">
    <vt:lpwstr>2020|708248ce-7cca-4d55-a0ec-fee182f07fd9</vt:lpwstr>
  </property>
  <property fmtid="{D5CDD505-2E9C-101B-9397-08002B2CF9AE}" pid="9" name="TaxCatchAll">
    <vt:lpwstr>21;#Legal Advice|5ff268b5-1021-49ac-83de-365ea0e06db0;#20;#Travel Claims|d68f8b2a-3b24-419f-a5b3-1cd232b5f478;#19;#Policy ＆ Legislation|0abb240e-1c5e-473a-98de-2bdb6737d54d;#18;#Authorised Officers|24bedcd9-15fc-4a9e-966a-7ffc066190f5;#17;#Working Docs|f6</vt:lpwstr>
  </property>
  <property fmtid="{D5CDD505-2E9C-101B-9397-08002B2CF9AE}" pid="10" name="eDocs_FileName">
    <vt:lpwstr>DJE148-001-2020</vt:lpwstr>
  </property>
  <property fmtid="{D5CDD505-2E9C-101B-9397-08002B2CF9AE}" pid="11" name="eDocs_SeriesSubSeries">
    <vt:lpwstr>8;#148|d556f1f7-95c9-4114-9072-8e01934af394</vt:lpwstr>
  </property>
  <property fmtid="{D5CDD505-2E9C-101B-9397-08002B2CF9AE}" pid="12" name="eDocs_SecurityClassificationTaxHTField0">
    <vt:lpwstr>Unclassified|d6154209-901f-4005-abe0-dde865f488ac</vt:lpwstr>
  </property>
  <property fmtid="{D5CDD505-2E9C-101B-9397-08002B2CF9AE}" pid="13" name="eDocs_SecurityClassification">
    <vt:lpwstr>1;#Unclassified|d6154209-901f-4005-abe0-dde865f488ac</vt:lpwstr>
  </property>
</Properties>
</file>