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1"/>
  </p:notesMasterIdLst>
  <p:handoutMasterIdLst>
    <p:handoutMasterId r:id="rId22"/>
  </p:handoutMasterIdLst>
  <p:sldIdLst>
    <p:sldId id="279" r:id="rId7"/>
    <p:sldId id="270" r:id="rId8"/>
    <p:sldId id="271" r:id="rId9"/>
    <p:sldId id="281" r:id="rId10"/>
    <p:sldId id="282" r:id="rId11"/>
    <p:sldId id="280" r:id="rId12"/>
    <p:sldId id="272" r:id="rId13"/>
    <p:sldId id="273" r:id="rId14"/>
    <p:sldId id="274" r:id="rId15"/>
    <p:sldId id="275" r:id="rId16"/>
    <p:sldId id="276" r:id="rId17"/>
    <p:sldId id="277" r:id="rId18"/>
    <p:sldId id="278" r:id="rId19"/>
    <p:sldId id="261" r:id="rId20"/>
  </p:sldIdLst>
  <p:sldSz cx="24384000" cy="13716000"/>
  <p:notesSz cx="6724650" cy="97742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2pPr>
    <a:lvl3pPr marL="0" marR="0" indent="457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3pPr>
    <a:lvl4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4pPr>
    <a:lvl5pPr marL="0" marR="0" indent="914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5pPr>
    <a:lvl6pPr marL="0" marR="0" indent="11430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6pPr>
    <a:lvl7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7pPr>
    <a:lvl8pPr marL="0" marR="0" indent="1600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8pPr>
    <a:lvl9pPr marL="0" marR="0" indent="1828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4D44"/>
    <a:srgbClr val="5E5E5E"/>
    <a:srgbClr val="005A52"/>
    <a:srgbClr val="A39161"/>
    <a:srgbClr val="B3B6A7"/>
    <a:srgbClr val="005850"/>
    <a:srgbClr val="A795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5" autoAdjust="0"/>
  </p:normalViewPr>
  <p:slideViewPr>
    <p:cSldViewPr snapToGrid="0" snapToObjects="1" showGuides="1">
      <p:cViewPr varScale="1">
        <p:scale>
          <a:sx n="29" d="100"/>
          <a:sy n="29" d="100"/>
        </p:scale>
        <p:origin x="288" y="84"/>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5" d="100"/>
          <a:sy n="95" d="100"/>
        </p:scale>
        <p:origin x="37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4015" cy="490410"/>
          </a:xfrm>
          <a:prstGeom prst="rect">
            <a:avLst/>
          </a:prstGeom>
        </p:spPr>
        <p:txBody>
          <a:bodyPr vert="horz" lIns="90265" tIns="45131" rIns="90265" bIns="45131" rtlCol="0"/>
          <a:lstStyle>
            <a:lvl1pPr algn="l">
              <a:defRPr sz="1200"/>
            </a:lvl1pPr>
          </a:lstStyle>
          <a:p>
            <a:endParaRPr lang="en-US"/>
          </a:p>
        </p:txBody>
      </p:sp>
      <p:sp>
        <p:nvSpPr>
          <p:cNvPr id="3" name="Date Placeholder 2"/>
          <p:cNvSpPr>
            <a:spLocks noGrp="1"/>
          </p:cNvSpPr>
          <p:nvPr>
            <p:ph type="dt" sz="quarter" idx="1"/>
          </p:nvPr>
        </p:nvSpPr>
        <p:spPr>
          <a:xfrm>
            <a:off x="3809080" y="0"/>
            <a:ext cx="2914015" cy="490410"/>
          </a:xfrm>
          <a:prstGeom prst="rect">
            <a:avLst/>
          </a:prstGeom>
        </p:spPr>
        <p:txBody>
          <a:bodyPr vert="horz" lIns="90265" tIns="45131" rIns="90265" bIns="45131" rtlCol="0"/>
          <a:lstStyle>
            <a:lvl1pPr algn="r">
              <a:defRPr sz="1200"/>
            </a:lvl1pPr>
          </a:lstStyle>
          <a:p>
            <a:fld id="{E7EB542B-0C3F-884C-A453-F60046BBBBE8}" type="datetimeFigureOut">
              <a:rPr lang="en-US" smtClean="0"/>
              <a:t>9/21/2022</a:t>
            </a:fld>
            <a:endParaRPr lang="en-US"/>
          </a:p>
        </p:txBody>
      </p:sp>
      <p:sp>
        <p:nvSpPr>
          <p:cNvPr id="4" name="Footer Placeholder 3"/>
          <p:cNvSpPr>
            <a:spLocks noGrp="1"/>
          </p:cNvSpPr>
          <p:nvPr>
            <p:ph type="ftr" sz="quarter" idx="2"/>
          </p:nvPr>
        </p:nvSpPr>
        <p:spPr>
          <a:xfrm>
            <a:off x="1" y="9283832"/>
            <a:ext cx="2914015" cy="490409"/>
          </a:xfrm>
          <a:prstGeom prst="rect">
            <a:avLst/>
          </a:prstGeom>
        </p:spPr>
        <p:txBody>
          <a:bodyPr vert="horz" lIns="90265" tIns="45131" rIns="90265" bIns="45131" rtlCol="0" anchor="b"/>
          <a:lstStyle>
            <a:lvl1pPr algn="l">
              <a:defRPr sz="1200"/>
            </a:lvl1pPr>
          </a:lstStyle>
          <a:p>
            <a:endParaRPr lang="en-US"/>
          </a:p>
        </p:txBody>
      </p:sp>
      <p:sp>
        <p:nvSpPr>
          <p:cNvPr id="5" name="Slide Number Placeholder 4"/>
          <p:cNvSpPr>
            <a:spLocks noGrp="1"/>
          </p:cNvSpPr>
          <p:nvPr>
            <p:ph type="sldNum" sz="quarter" idx="3"/>
          </p:nvPr>
        </p:nvSpPr>
        <p:spPr>
          <a:xfrm>
            <a:off x="3809080" y="9283832"/>
            <a:ext cx="2914015" cy="490409"/>
          </a:xfrm>
          <a:prstGeom prst="rect">
            <a:avLst/>
          </a:prstGeom>
        </p:spPr>
        <p:txBody>
          <a:bodyPr vert="horz" lIns="90265" tIns="45131" rIns="90265" bIns="45131" rtlCol="0" anchor="b"/>
          <a:lstStyle>
            <a:lvl1pPr algn="r">
              <a:defRPr sz="1200"/>
            </a:lvl1pPr>
          </a:lstStyle>
          <a:p>
            <a:fld id="{D11752D7-37D8-FD47-A307-243E37317A80}" type="slidenum">
              <a:rPr lang="en-US" smtClean="0"/>
              <a:t>‹#›</a:t>
            </a:fld>
            <a:endParaRPr lang="en-US"/>
          </a:p>
        </p:txBody>
      </p:sp>
    </p:spTree>
    <p:extLst>
      <p:ext uri="{BB962C8B-B14F-4D97-AF65-F5344CB8AC3E}">
        <p14:creationId xmlns:p14="http://schemas.microsoft.com/office/powerpoint/2010/main" val="528408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104775" y="733425"/>
            <a:ext cx="6515100" cy="3665538"/>
          </a:xfrm>
          <a:prstGeom prst="rect">
            <a:avLst/>
          </a:prstGeom>
        </p:spPr>
        <p:txBody>
          <a:bodyPr lIns="90265" tIns="45131" rIns="90265" bIns="45131"/>
          <a:lstStyle/>
          <a:p>
            <a:endParaRPr/>
          </a:p>
        </p:txBody>
      </p:sp>
      <p:sp>
        <p:nvSpPr>
          <p:cNvPr id="103" name="Shape 103"/>
          <p:cNvSpPr>
            <a:spLocks noGrp="1"/>
          </p:cNvSpPr>
          <p:nvPr>
            <p:ph type="body" sz="quarter" idx="1"/>
          </p:nvPr>
        </p:nvSpPr>
        <p:spPr>
          <a:xfrm>
            <a:off x="896622" y="4642764"/>
            <a:ext cx="4931410" cy="4398407"/>
          </a:xfrm>
          <a:prstGeom prst="rect">
            <a:avLst/>
          </a:prstGeom>
        </p:spPr>
        <p:txBody>
          <a:bodyPr lIns="90265" tIns="45131" rIns="90265" bIns="45131"/>
          <a:lstStyle/>
          <a:p>
            <a:endParaRP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lstStyle/>
          <a:p>
            <a:pPr defTabSz="451321">
              <a:defRPr/>
            </a:pPr>
            <a:r>
              <a:rPr lang="en-IE" sz="1100" dirty="0">
                <a:latin typeface="Calibri" panose="020F0502020204030204" pitchFamily="34" charset="0"/>
                <a:cs typeface="Calibri" panose="020F0502020204030204" pitchFamily="34" charset="0"/>
              </a:rPr>
              <a:t>Remember the onus is on the designated person to demonstrate compliance.</a:t>
            </a:r>
          </a:p>
          <a:p>
            <a:pPr defTabSz="451321">
              <a:defRPr/>
            </a:pPr>
            <a:r>
              <a:rPr lang="en-IE" sz="1100" dirty="0">
                <a:latin typeface="Calibri" panose="020F0502020204030204" pitchFamily="34" charset="0"/>
                <a:cs typeface="Calibri" panose="020F0502020204030204" pitchFamily="34" charset="0"/>
              </a:rPr>
              <a:t>Think about what records demonstrate that you have done the hard work!</a:t>
            </a:r>
          </a:p>
          <a:p>
            <a:pPr defTabSz="451321">
              <a:defRPr/>
            </a:pPr>
            <a:r>
              <a:rPr lang="en-IE" sz="1100" dirty="0">
                <a:latin typeface="Calibri" panose="020F0502020204030204" pitchFamily="34" charset="0"/>
                <a:cs typeface="Calibri" panose="020F0502020204030204" pitchFamily="34" charset="0"/>
              </a:rPr>
              <a:t>ID verification – Proof of ID and Address</a:t>
            </a:r>
          </a:p>
          <a:p>
            <a:pPr defTabSz="451321">
              <a:defRPr/>
            </a:pPr>
            <a:endParaRPr lang="en-IE" sz="1100" dirty="0">
              <a:latin typeface="Calibri" panose="020F0502020204030204" pitchFamily="34" charset="0"/>
              <a:cs typeface="Calibri" panose="020F0502020204030204" pitchFamily="34" charset="0"/>
            </a:endParaRPr>
          </a:p>
          <a:p>
            <a:pPr defTabSz="451321">
              <a:defRPr/>
            </a:pPr>
            <a:endParaRPr lang="en-IE"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735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lstStyle/>
          <a:p>
            <a:r>
              <a:rPr lang="en-IE" dirty="0" smtClean="0"/>
              <a:t>Section 54(3) outlines</a:t>
            </a:r>
            <a:r>
              <a:rPr lang="en-IE" baseline="0" dirty="0" smtClean="0"/>
              <a:t> the requirements of Policies and Procedures.</a:t>
            </a:r>
          </a:p>
          <a:p>
            <a:r>
              <a:rPr lang="en-IE" baseline="0" dirty="0" smtClean="0"/>
              <a:t>Test the effectiveness of the implemented Policies and Procedure annually at a minimum</a:t>
            </a:r>
          </a:p>
          <a:p>
            <a:endParaRPr lang="en-IE" baseline="0" dirty="0" smtClean="0"/>
          </a:p>
          <a:p>
            <a:r>
              <a:rPr lang="en-IE" dirty="0" smtClean="0"/>
              <a:t>Have end-users test the procedure for gaps in process.</a:t>
            </a:r>
          </a:p>
          <a:p>
            <a:r>
              <a:rPr lang="en-IE" dirty="0" smtClean="0"/>
              <a:t>Content - What does the control achieve?</a:t>
            </a:r>
          </a:p>
          <a:p>
            <a:pPr lvl="1"/>
            <a:r>
              <a:rPr lang="en-IE" dirty="0" smtClean="0"/>
              <a:t>Identify risk</a:t>
            </a:r>
          </a:p>
          <a:p>
            <a:pPr lvl="1"/>
            <a:r>
              <a:rPr lang="en-IE" dirty="0" smtClean="0"/>
              <a:t>Prevent risk</a:t>
            </a:r>
          </a:p>
          <a:p>
            <a:pPr lvl="1"/>
            <a:r>
              <a:rPr lang="en-IE" dirty="0" smtClean="0"/>
              <a:t>Mitigate/Correct risk</a:t>
            </a:r>
          </a:p>
          <a:p>
            <a:r>
              <a:rPr lang="en-IE" dirty="0" smtClean="0"/>
              <a:t>Effectiveness</a:t>
            </a:r>
          </a:p>
          <a:p>
            <a:pPr lvl="1"/>
            <a:r>
              <a:rPr lang="en-IE" dirty="0" smtClean="0"/>
              <a:t>Does it reduce to acceptable level or prevent a risk occurring</a:t>
            </a:r>
          </a:p>
          <a:p>
            <a:endParaRPr lang="en-IE" dirty="0"/>
          </a:p>
        </p:txBody>
      </p:sp>
    </p:spTree>
    <p:extLst>
      <p:ext uri="{BB962C8B-B14F-4D97-AF65-F5344CB8AC3E}">
        <p14:creationId xmlns:p14="http://schemas.microsoft.com/office/powerpoint/2010/main" val="409386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lstStyle/>
          <a:p>
            <a:r>
              <a:rPr lang="en-IE" baseline="0" dirty="0" smtClean="0"/>
              <a:t>Be able to demonstrate compliance.</a:t>
            </a:r>
          </a:p>
          <a:p>
            <a:endParaRPr lang="en-IE" baseline="0" dirty="0" smtClean="0"/>
          </a:p>
          <a:p>
            <a:pPr marL="338491" indent="-338491">
              <a:buFont typeface="Arial" panose="020B0604020202020204" pitchFamily="34" charset="0"/>
              <a:buChar char="•"/>
            </a:pPr>
            <a:r>
              <a:rPr lang="en-IE" baseline="0" dirty="0" smtClean="0"/>
              <a:t>Up to date Risk Register. </a:t>
            </a:r>
          </a:p>
          <a:p>
            <a:pPr marL="338491" indent="-338491">
              <a:buFont typeface="Arial" panose="020B0604020202020204" pitchFamily="34" charset="0"/>
              <a:buChar char="•"/>
            </a:pPr>
            <a:r>
              <a:rPr lang="en-IE" baseline="0" dirty="0" smtClean="0"/>
              <a:t>Demonstrate how risks are identified, assessed and reviewed regularly.</a:t>
            </a:r>
          </a:p>
          <a:p>
            <a:pPr marL="338491" indent="-338491">
              <a:buFont typeface="Arial" panose="020B0604020202020204" pitchFamily="34" charset="0"/>
              <a:buChar char="•"/>
            </a:pPr>
            <a:r>
              <a:rPr lang="en-IE" baseline="0" dirty="0" smtClean="0"/>
              <a:t>Records of Senior Management review</a:t>
            </a:r>
          </a:p>
          <a:p>
            <a:pPr marL="338491" indent="-338491">
              <a:buFont typeface="Arial" panose="020B0604020202020204" pitchFamily="34" charset="0"/>
              <a:buChar char="•"/>
            </a:pPr>
            <a:r>
              <a:rPr lang="en-IE" baseline="0" dirty="0" smtClean="0"/>
              <a:t>Demonstrate awareness of AML/CFT obligations at the highest levels and that appropriate resources are dedicated to it. </a:t>
            </a:r>
          </a:p>
          <a:p>
            <a:pPr marL="338491" indent="-338491">
              <a:buFont typeface="Arial" panose="020B0604020202020204" pitchFamily="34" charset="0"/>
              <a:buChar char="•"/>
            </a:pPr>
            <a:r>
              <a:rPr lang="en-IE" baseline="0" dirty="0" smtClean="0"/>
              <a:t>Demonstrate how the Business risk assessment informs policies, procedures and training</a:t>
            </a:r>
          </a:p>
          <a:p>
            <a:pPr marL="338491" indent="-338491">
              <a:buFont typeface="Arial" panose="020B0604020202020204" pitchFamily="34" charset="0"/>
              <a:buChar char="•"/>
            </a:pPr>
            <a:r>
              <a:rPr lang="en-IE" baseline="0" dirty="0" smtClean="0"/>
              <a:t>Implement policies and procedures </a:t>
            </a:r>
          </a:p>
          <a:p>
            <a:pPr lvl="1" indent="0"/>
            <a:r>
              <a:rPr lang="en-IE" baseline="0" dirty="0" smtClean="0"/>
              <a:t>		Demonstrate actively reviewed, updated and approved</a:t>
            </a:r>
          </a:p>
          <a:p>
            <a:r>
              <a:rPr lang="en-IE" baseline="0" dirty="0" smtClean="0"/>
              <a:t>		Demonstrate controls actively used and training provided</a:t>
            </a:r>
          </a:p>
          <a:p>
            <a:pPr lvl="8" indent="0"/>
            <a:r>
              <a:rPr lang="en-IE" baseline="0" dirty="0" smtClean="0"/>
              <a:t>		Log files</a:t>
            </a:r>
          </a:p>
          <a:p>
            <a:pPr lvl="8" indent="0"/>
            <a:r>
              <a:rPr lang="en-IE" baseline="0" dirty="0" smtClean="0"/>
              <a:t>		Incident reports</a:t>
            </a:r>
          </a:p>
          <a:p>
            <a:pPr marL="338491" lvl="5" indent="-338491">
              <a:buFont typeface="Arial" panose="020B0604020202020204" pitchFamily="34" charset="0"/>
              <a:buChar char="•"/>
            </a:pPr>
            <a:r>
              <a:rPr lang="en-IE" baseline="0" dirty="0" smtClean="0"/>
              <a:t>Reviews of records/maintain compliance</a:t>
            </a:r>
          </a:p>
          <a:p>
            <a:pPr marL="338491" indent="-338491">
              <a:buFont typeface="Arial" panose="020B0604020202020204" pitchFamily="34" charset="0"/>
              <a:buChar char="•"/>
            </a:pPr>
            <a:r>
              <a:rPr lang="en-IE" baseline="0" dirty="0" smtClean="0"/>
              <a:t>Record Customer/transaction risk assessment </a:t>
            </a:r>
          </a:p>
          <a:p>
            <a:r>
              <a:rPr lang="en-IE" baseline="0" dirty="0" smtClean="0"/>
              <a:t>		Demonstrate how the levels of CDD and ongoing monitoring are determined</a:t>
            </a:r>
          </a:p>
          <a:p>
            <a:r>
              <a:rPr lang="en-IE" baseline="0" dirty="0" smtClean="0"/>
              <a:t>		Customer Account records/transactions</a:t>
            </a:r>
          </a:p>
          <a:p>
            <a:endParaRPr lang="en-IE" baseline="0" dirty="0" smtClean="0"/>
          </a:p>
        </p:txBody>
      </p:sp>
    </p:spTree>
    <p:extLst>
      <p:ext uri="{BB962C8B-B14F-4D97-AF65-F5344CB8AC3E}">
        <p14:creationId xmlns:p14="http://schemas.microsoft.com/office/powerpoint/2010/main" val="1313759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97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lstStyle/>
          <a:p>
            <a:r>
              <a:rPr lang="en-IE" sz="1100" dirty="0">
                <a:latin typeface="Calibri" panose="020F0502020204030204" pitchFamily="34" charset="0"/>
                <a:cs typeface="Calibri" panose="020F0502020204030204" pitchFamily="34" charset="0"/>
              </a:rPr>
              <a:t>Follow up outcomes include:</a:t>
            </a:r>
          </a:p>
          <a:p>
            <a:endParaRPr lang="en-IE" sz="1100" dirty="0">
              <a:latin typeface="Calibri" panose="020F0502020204030204" pitchFamily="34" charset="0"/>
              <a:cs typeface="Calibri" panose="020F0502020204030204" pitchFamily="34" charset="0"/>
            </a:endParaRPr>
          </a:p>
          <a:p>
            <a:pPr marL="169246" indent="-169246">
              <a:buFont typeface="Arial" panose="020B0604020202020204" pitchFamily="34" charset="0"/>
              <a:buChar char="•"/>
            </a:pPr>
            <a:r>
              <a:rPr lang="en-IE" sz="1100" dirty="0">
                <a:latin typeface="Calibri" panose="020F0502020204030204" pitchFamily="34" charset="0"/>
                <a:cs typeface="Calibri" panose="020F0502020204030204" pitchFamily="34" charset="0"/>
              </a:rPr>
              <a:t>Directions to put controls in place or restrict activities</a:t>
            </a:r>
          </a:p>
          <a:p>
            <a:pPr marL="169246" indent="-169246">
              <a:buFont typeface="Arial" panose="020B0604020202020204" pitchFamily="34" charset="0"/>
              <a:buChar char="•"/>
            </a:pPr>
            <a:r>
              <a:rPr lang="en-IE" sz="1100" dirty="0">
                <a:latin typeface="Calibri" panose="020F0502020204030204" pitchFamily="34" charset="0"/>
                <a:cs typeface="Calibri" panose="020F0502020204030204" pitchFamily="34" charset="0"/>
              </a:rPr>
              <a:t>Follow-up inspection</a:t>
            </a:r>
          </a:p>
          <a:p>
            <a:pPr marL="169246" indent="-169246">
              <a:buFont typeface="Arial" panose="020B0604020202020204" pitchFamily="34" charset="0"/>
              <a:buChar char="•"/>
            </a:pPr>
            <a:r>
              <a:rPr lang="en-IE" sz="1100" dirty="0">
                <a:latin typeface="Calibri" panose="020F0502020204030204" pitchFamily="34" charset="0"/>
                <a:cs typeface="Calibri" panose="020F0502020204030204" pitchFamily="34" charset="0"/>
              </a:rPr>
              <a:t>Forward for Prosecution</a:t>
            </a:r>
          </a:p>
          <a:p>
            <a:endParaRPr lang="en-IE" sz="1100" dirty="0">
              <a:latin typeface="Calibri" panose="020F0502020204030204" pitchFamily="34" charset="0"/>
              <a:cs typeface="Calibri" panose="020F0502020204030204" pitchFamily="34" charset="0"/>
            </a:endParaRPr>
          </a:p>
          <a:p>
            <a:r>
              <a:rPr lang="en-IE" sz="1100" dirty="0">
                <a:latin typeface="Calibri" panose="020F0502020204030204" pitchFamily="34" charset="0"/>
                <a:cs typeface="Calibri" panose="020F0502020204030204" pitchFamily="34" charset="0"/>
              </a:rPr>
              <a:t>If forwarded for Prosecution</a:t>
            </a:r>
          </a:p>
          <a:p>
            <a:r>
              <a:rPr lang="en-IE" sz="1100" dirty="0">
                <a:latin typeface="Calibri" panose="020F0502020204030204" pitchFamily="34" charset="0"/>
                <a:cs typeface="Calibri" panose="020F0502020204030204" pitchFamily="34" charset="0"/>
              </a:rPr>
              <a:t>(a) on summary conviction, to a fine not exceeding €5,000 or imprisonment for a term not exceeding 12 months (or both), or</a:t>
            </a:r>
          </a:p>
          <a:p>
            <a:r>
              <a:rPr lang="en-IE" sz="1100" dirty="0">
                <a:latin typeface="Calibri" panose="020F0502020204030204" pitchFamily="34" charset="0"/>
                <a:cs typeface="Calibri" panose="020F0502020204030204" pitchFamily="34" charset="0"/>
              </a:rPr>
              <a:t>(b) on conviction on indictment, to a fine or imprisonment for a term not exceeding 5 years (or both).</a:t>
            </a:r>
          </a:p>
        </p:txBody>
      </p:sp>
    </p:spTree>
    <p:extLst>
      <p:ext uri="{BB962C8B-B14F-4D97-AF65-F5344CB8AC3E}">
        <p14:creationId xmlns:p14="http://schemas.microsoft.com/office/powerpoint/2010/main" val="554397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lstStyle/>
          <a:p>
            <a:r>
              <a:rPr lang="en-IE" sz="1100" dirty="0">
                <a:latin typeface="Calibri" panose="020F0502020204030204" pitchFamily="34" charset="0"/>
                <a:cs typeface="Calibri" panose="020F0502020204030204" pitchFamily="34" charset="0"/>
              </a:rPr>
              <a:t>Use the </a:t>
            </a:r>
            <a:r>
              <a:rPr lang="en-IE" sz="1100" dirty="0" err="1">
                <a:latin typeface="Calibri" panose="020F0502020204030204" pitchFamily="34" charset="0"/>
                <a:cs typeface="Calibri" panose="020F0502020204030204" pitchFamily="34" charset="0"/>
              </a:rPr>
              <a:t>Dr.</a:t>
            </a:r>
            <a:r>
              <a:rPr lang="en-IE" sz="1100" dirty="0">
                <a:latin typeface="Calibri" panose="020F0502020204030204" pitchFamily="34" charset="0"/>
                <a:cs typeface="Calibri" panose="020F0502020204030204" pitchFamily="34" charset="0"/>
              </a:rPr>
              <a:t> Pepper Approach – What's the worst that could happen?</a:t>
            </a:r>
          </a:p>
          <a:p>
            <a:r>
              <a:rPr lang="en-IE" sz="1100" dirty="0">
                <a:latin typeface="Calibri" panose="020F0502020204030204" pitchFamily="34" charset="0"/>
                <a:cs typeface="Calibri" panose="020F0502020204030204" pitchFamily="34" charset="0"/>
              </a:rPr>
              <a:t>What services do you provide?</a:t>
            </a:r>
          </a:p>
          <a:p>
            <a:r>
              <a:rPr lang="en-IE" sz="1100" dirty="0">
                <a:latin typeface="Calibri" panose="020F0502020204030204" pitchFamily="34" charset="0"/>
                <a:cs typeface="Calibri" panose="020F0502020204030204" pitchFamily="34" charset="0"/>
              </a:rPr>
              <a:t>How could your services be used to “legitimise” criminal proceeds or Terrorist funding?</a:t>
            </a:r>
          </a:p>
          <a:p>
            <a:r>
              <a:rPr lang="en-IE" sz="1100" dirty="0">
                <a:latin typeface="Calibri" panose="020F0502020204030204" pitchFamily="34" charset="0"/>
                <a:cs typeface="Calibri" panose="020F0502020204030204" pitchFamily="34" charset="0"/>
              </a:rPr>
              <a:t>Consider all stages:</a:t>
            </a:r>
          </a:p>
          <a:p>
            <a:pPr marL="338491" indent="-338491">
              <a:buFont typeface="Arial" panose="020B0604020202020204" pitchFamily="34" charset="0"/>
              <a:buChar char="•"/>
            </a:pPr>
            <a:r>
              <a:rPr lang="en-IE" sz="1100" dirty="0">
                <a:latin typeface="Calibri" panose="020F0502020204030204" pitchFamily="34" charset="0"/>
                <a:cs typeface="Calibri" panose="020F0502020204030204" pitchFamily="34" charset="0"/>
              </a:rPr>
              <a:t>Presentation</a:t>
            </a:r>
          </a:p>
          <a:p>
            <a:pPr marL="338491" indent="-338491">
              <a:buFont typeface="Arial" panose="020B0604020202020204" pitchFamily="34" charset="0"/>
              <a:buChar char="•"/>
            </a:pPr>
            <a:r>
              <a:rPr lang="en-IE" sz="1100" dirty="0">
                <a:latin typeface="Calibri" panose="020F0502020204030204" pitchFamily="34" charset="0"/>
                <a:cs typeface="Calibri" panose="020F0502020204030204" pitchFamily="34" charset="0"/>
              </a:rPr>
              <a:t>Layering</a:t>
            </a:r>
          </a:p>
          <a:p>
            <a:pPr marL="338491" indent="-338491">
              <a:buFont typeface="Arial" panose="020B0604020202020204" pitchFamily="34" charset="0"/>
              <a:buChar char="•"/>
            </a:pPr>
            <a:r>
              <a:rPr lang="en-IE" sz="1100" dirty="0">
                <a:latin typeface="Calibri" panose="020F0502020204030204" pitchFamily="34" charset="0"/>
                <a:cs typeface="Calibri" panose="020F0502020204030204" pitchFamily="34" charset="0"/>
              </a:rPr>
              <a:t>Integration</a:t>
            </a:r>
          </a:p>
        </p:txBody>
      </p:sp>
    </p:spTree>
    <p:extLst>
      <p:ext uri="{BB962C8B-B14F-4D97-AF65-F5344CB8AC3E}">
        <p14:creationId xmlns:p14="http://schemas.microsoft.com/office/powerpoint/2010/main" val="314054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lstStyle/>
          <a:p>
            <a:r>
              <a:rPr lang="en-IE" sz="1100" dirty="0">
                <a:latin typeface="Calibri" panose="020F0502020204030204" pitchFamily="34" charset="0"/>
                <a:cs typeface="Calibri" panose="020F0502020204030204" pitchFamily="34" charset="0"/>
              </a:rPr>
              <a:t>Can be used to screen out high risk customers</a:t>
            </a:r>
          </a:p>
        </p:txBody>
      </p:sp>
    </p:spTree>
    <p:extLst>
      <p:ext uri="{BB962C8B-B14F-4D97-AF65-F5344CB8AC3E}">
        <p14:creationId xmlns:p14="http://schemas.microsoft.com/office/powerpoint/2010/main" val="248572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lstStyle/>
          <a:p>
            <a:r>
              <a:rPr lang="en-IE" sz="1100" dirty="0">
                <a:latin typeface="Calibri" panose="020F0502020204030204" pitchFamily="34" charset="0"/>
                <a:cs typeface="Calibri" panose="020F0502020204030204" pitchFamily="34" charset="0"/>
              </a:rPr>
              <a:t>The CDD collected should clearly identify the UBO and they should be aware of complex ownership arrangements such as trusts/nominee shareholder and use of virtual addresses to obscure the UBO.</a:t>
            </a:r>
          </a:p>
          <a:p>
            <a:r>
              <a:rPr lang="en-IE" sz="1100" dirty="0">
                <a:latin typeface="Calibri" panose="020F0502020204030204" pitchFamily="34" charset="0"/>
                <a:cs typeface="Calibri" panose="020F0502020204030204" pitchFamily="34" charset="0"/>
              </a:rPr>
              <a:t>Checking and verifying the RBO and CRBOT. Report any discrepancies.</a:t>
            </a:r>
          </a:p>
          <a:p>
            <a:r>
              <a:rPr lang="en-IE" sz="1100" dirty="0">
                <a:latin typeface="Calibri" panose="020F0502020204030204" pitchFamily="34" charset="0"/>
                <a:cs typeface="Calibri" panose="020F0502020204030204" pitchFamily="34" charset="0"/>
              </a:rPr>
              <a:t>Things to watch out for – unusual forms of ID/ Proof of address, undue secrecy reluctance to provide documentation</a:t>
            </a:r>
          </a:p>
          <a:p>
            <a:endParaRPr lang="en-IE" sz="1100" dirty="0">
              <a:latin typeface="Calibri" panose="020F0502020204030204" pitchFamily="34" charset="0"/>
              <a:cs typeface="Calibri" panose="020F0502020204030204" pitchFamily="34" charset="0"/>
            </a:endParaRPr>
          </a:p>
          <a:p>
            <a:endParaRPr lang="en-IE"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71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lstStyle/>
          <a:p>
            <a:r>
              <a:rPr lang="en-IE" sz="1100" dirty="0">
                <a:latin typeface="Calibri" panose="020F0502020204030204" pitchFamily="34" charset="0"/>
                <a:cs typeface="Calibri" panose="020F0502020204030204" pitchFamily="34" charset="0"/>
              </a:rPr>
              <a:t>The monitoring should ensure that the financial transactions make economic sense. Examples: Circular money flows through groups of companies, money coming from offshore/tax havens, Cash intensive businesses  with unusual sales volumes etc.</a:t>
            </a:r>
          </a:p>
          <a:p>
            <a:endParaRPr lang="en-IE" sz="1100" dirty="0">
              <a:latin typeface="Calibri" panose="020F0502020204030204" pitchFamily="34" charset="0"/>
              <a:cs typeface="Calibri" panose="020F0502020204030204" pitchFamily="34" charset="0"/>
            </a:endParaRPr>
          </a:p>
          <a:p>
            <a:r>
              <a:rPr lang="en-IE" sz="1100" dirty="0">
                <a:latin typeface="Calibri" panose="020F0502020204030204" pitchFamily="34" charset="0"/>
                <a:cs typeface="Calibri" panose="020F0502020204030204" pitchFamily="34" charset="0"/>
              </a:rPr>
              <a:t>A good practice is to “baseline” the activities you would expect to see as normal activity for the service you provide and scrutinise for any deviations.</a:t>
            </a:r>
          </a:p>
        </p:txBody>
      </p:sp>
    </p:spTree>
    <p:extLst>
      <p:ext uri="{BB962C8B-B14F-4D97-AF65-F5344CB8AC3E}">
        <p14:creationId xmlns:p14="http://schemas.microsoft.com/office/powerpoint/2010/main" val="191335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lstStyle/>
          <a:p>
            <a:r>
              <a:rPr lang="en-IE" sz="1100" dirty="0">
                <a:latin typeface="Calibri" panose="020F0502020204030204" pitchFamily="34" charset="0"/>
                <a:cs typeface="Calibri" panose="020F0502020204030204" pitchFamily="34" charset="0"/>
              </a:rPr>
              <a:t>A politically exposed person or (PEP) is defined by the Financial Action Task Force (FATF) as an individual who is or has been entrusted with a prominent public function. Due to their position and influence, it is recognised that many PEPs are in positions that potentially can be abused for the purpose of committing money laundering (ML) offences and related predicate offences, including corruption and bribery, as well as conducting activity related to terrorist financing (TF). This has been confirmed by analysis and case studies.</a:t>
            </a:r>
          </a:p>
          <a:p>
            <a:r>
              <a:rPr lang="en-IE" sz="1100" dirty="0">
                <a:latin typeface="Calibri" panose="020F0502020204030204" pitchFamily="34" charset="0"/>
                <a:cs typeface="Calibri" panose="020F0502020204030204" pitchFamily="34" charset="0"/>
              </a:rPr>
              <a:t>PEPs can now be domestic as well as non-domestic or “foreign”</a:t>
            </a:r>
          </a:p>
          <a:p>
            <a:r>
              <a:rPr lang="en-IE" sz="1100" dirty="0">
                <a:latin typeface="Calibri" panose="020F0502020204030204" pitchFamily="34" charset="0"/>
                <a:cs typeface="Calibri" panose="020F0502020204030204" pitchFamily="34" charset="0"/>
              </a:rPr>
              <a:t>Example – spouse of an ambassador buying (or even selling) a work of art – this person would be classed as a Politically Exposed Person and would therefore require the implementation of CDD safeguards required by the Act prior to the transaction taking place.</a:t>
            </a:r>
          </a:p>
          <a:p>
            <a:r>
              <a:rPr lang="en-IE" sz="1100" dirty="0">
                <a:latin typeface="Calibri" panose="020F0502020204030204" pitchFamily="34" charset="0"/>
                <a:cs typeface="Calibri" panose="020F0502020204030204" pitchFamily="34" charset="0"/>
              </a:rPr>
              <a:t>Refusing a business relationship with a PEP simply based on the determination that the client is a PEP is contrary to the letter and spirit of FATF’s recommendation.</a:t>
            </a:r>
          </a:p>
          <a:p>
            <a:r>
              <a:rPr lang="en-IE" sz="1100" dirty="0">
                <a:latin typeface="Calibri" panose="020F0502020204030204" pitchFamily="34" charset="0"/>
                <a:cs typeface="Calibri" panose="020F0502020204030204" pitchFamily="34" charset="0"/>
              </a:rPr>
              <a:t>PEP Register is a best practice</a:t>
            </a:r>
          </a:p>
          <a:p>
            <a:endParaRPr lang="en-IE"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7417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lstStyle/>
          <a:p>
            <a:r>
              <a:rPr lang="en-IE" sz="1100" dirty="0">
                <a:latin typeface="Calibri" panose="020F0502020204030204" pitchFamily="34" charset="0"/>
                <a:cs typeface="Calibri" panose="020F0502020204030204" pitchFamily="34" charset="0"/>
              </a:rPr>
              <a:t>Presenters from FIU and Revenue will outline this in more detail</a:t>
            </a:r>
          </a:p>
        </p:txBody>
      </p:sp>
    </p:spTree>
    <p:extLst>
      <p:ext uri="{BB962C8B-B14F-4D97-AF65-F5344CB8AC3E}">
        <p14:creationId xmlns:p14="http://schemas.microsoft.com/office/powerpoint/2010/main" val="412519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lstStyle/>
          <a:p>
            <a:r>
              <a:rPr lang="en-IE" sz="1100" dirty="0">
                <a:latin typeface="Calibri" panose="020F0502020204030204" pitchFamily="34" charset="0"/>
                <a:cs typeface="Calibri" panose="020F0502020204030204" pitchFamily="34" charset="0"/>
              </a:rPr>
              <a:t>Encourage an “open” environment with “frontline” staff that promotes the reporting of any suspicions.</a:t>
            </a:r>
          </a:p>
          <a:p>
            <a:r>
              <a:rPr lang="en-IE" sz="1100" dirty="0">
                <a:latin typeface="Calibri" panose="020F0502020204030204" pitchFamily="34" charset="0"/>
                <a:cs typeface="Calibri" panose="020F0502020204030204" pitchFamily="34" charset="0"/>
              </a:rPr>
              <a:t>MLRO can assess the suspicion and gather more information.</a:t>
            </a:r>
          </a:p>
          <a:p>
            <a:endParaRPr lang="en-IE" sz="1100" dirty="0">
              <a:latin typeface="Calibri" panose="020F0502020204030204" pitchFamily="34" charset="0"/>
              <a:cs typeface="Calibri" panose="020F0502020204030204" pitchFamily="34" charset="0"/>
            </a:endParaRPr>
          </a:p>
          <a:p>
            <a:r>
              <a:rPr lang="en-IE" sz="1100" dirty="0">
                <a:latin typeface="Calibri" panose="020F0502020204030204" pitchFamily="34" charset="0"/>
                <a:cs typeface="Calibri" panose="020F0502020204030204" pitchFamily="34" charset="0"/>
              </a:rPr>
              <a:t>A good way of training and testing procedures is to review a sample of customer files and examine whether all the relevant information has been gathered and recorded (CRA, CDD, Monitoring, record of transactions)</a:t>
            </a:r>
          </a:p>
        </p:txBody>
      </p:sp>
    </p:spTree>
    <p:extLst>
      <p:ext uri="{BB962C8B-B14F-4D97-AF65-F5344CB8AC3E}">
        <p14:creationId xmlns:p14="http://schemas.microsoft.com/office/powerpoint/2010/main" val="1500470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amp; Subtitl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403600" y="8089900"/>
            <a:ext cx="20980400" cy="5626100"/>
          </a:xfrm>
          <a:prstGeom prst="rect">
            <a:avLst/>
          </a:prstGeom>
        </p:spPr>
      </p:pic>
      <p:pic>
        <p:nvPicPr>
          <p:cNvPr id="3" name="Picture 2"/>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FFFFFF"/>
                </a:solidFill>
                <a:latin typeface="+mn-lt"/>
                <a:ea typeface="Calibri Light" charset="0"/>
                <a:cs typeface="Calibri Light" charset="0"/>
                <a:sym typeface="Open Sans Light"/>
              </a:defRPr>
            </a:lvl1pPr>
          </a:lstStyle>
          <a:p>
            <a:r>
              <a:rPr lang="en-US" smtClean="0"/>
              <a:t>Click to edit Master title style</a:t>
            </a:r>
            <a:endParaRPr dirty="0"/>
          </a:p>
        </p:txBody>
      </p:sp>
      <p:sp>
        <p:nvSpPr>
          <p:cNvPr id="1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235700"/>
            <a:ext cx="0" cy="0"/>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9714" y="920455"/>
            <a:ext cx="8112737" cy="3333358"/>
          </a:xfrm>
          <a:prstGeom prst="rect">
            <a:avLst/>
          </a:prstGeom>
        </p:spPr>
      </p:pic>
    </p:spTree>
    <p:extLst>
      <p:ext uri="{BB962C8B-B14F-4D97-AF65-F5344CB8AC3E}">
        <p14:creationId xmlns:p14="http://schemas.microsoft.com/office/powerpoint/2010/main" val="2020482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amp; Multiple Images">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smtClean="0"/>
              <a:t>Title Text</a:t>
            </a:r>
            <a:endParaRPr dirty="0"/>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5998"/>
            <a:ext cx="11233150" cy="4231643"/>
          </a:xfrm>
          <a:prstGeom prst="rect">
            <a:avLst/>
          </a:prstGeom>
        </p:spPr>
        <p:txBody>
          <a:bodyPr/>
          <a:lstStyle>
            <a:lvl1pPr>
              <a:defRPr sz="6000">
                <a:latin typeface="+mn-lt"/>
              </a:defRPr>
            </a:lvl1pPr>
          </a:lstStyle>
          <a:p>
            <a:r>
              <a:rPr lang="en-US" smtClean="0"/>
              <a:t>Click icon to add picture</a:t>
            </a:r>
            <a:endParaRPr lang="en-US" dirty="0"/>
          </a:p>
        </p:txBody>
      </p:sp>
      <p:sp>
        <p:nvSpPr>
          <p:cNvPr id="8" name="Picture Placeholder 5"/>
          <p:cNvSpPr>
            <a:spLocks noGrp="1"/>
          </p:cNvSpPr>
          <p:nvPr>
            <p:ph type="pic" sz="quarter" idx="11"/>
          </p:nvPr>
        </p:nvSpPr>
        <p:spPr>
          <a:xfrm>
            <a:off x="12007849" y="8060021"/>
            <a:ext cx="5472000" cy="4140000"/>
          </a:xfrm>
          <a:prstGeom prst="rect">
            <a:avLst/>
          </a:prstGeom>
        </p:spPr>
        <p:txBody>
          <a:bodyPr/>
          <a:lstStyle>
            <a:lvl1pPr>
              <a:defRPr sz="6000">
                <a:latin typeface="+mn-lt"/>
              </a:defRPr>
            </a:lvl1pPr>
          </a:lstStyle>
          <a:p>
            <a:r>
              <a:rPr lang="en-US" smtClean="0"/>
              <a:t>Click icon to add picture</a:t>
            </a:r>
            <a:endParaRPr lang="en-US" dirty="0"/>
          </a:p>
        </p:txBody>
      </p:sp>
      <p:sp>
        <p:nvSpPr>
          <p:cNvPr id="9" name="Picture Placeholder 5"/>
          <p:cNvSpPr>
            <a:spLocks noGrp="1"/>
          </p:cNvSpPr>
          <p:nvPr>
            <p:ph type="pic" sz="quarter" idx="12"/>
          </p:nvPr>
        </p:nvSpPr>
        <p:spPr>
          <a:xfrm>
            <a:off x="17769000" y="8060021"/>
            <a:ext cx="5472000" cy="4140000"/>
          </a:xfrm>
          <a:prstGeom prst="rect">
            <a:avLst/>
          </a:prstGeom>
        </p:spPr>
        <p:txBody>
          <a:bodyPr/>
          <a:lstStyle>
            <a:lvl1pPr>
              <a:defRPr sz="6000">
                <a:latin typeface="+mn-lt"/>
              </a:defRPr>
            </a:lvl1pPr>
          </a:lstStyle>
          <a:p>
            <a:r>
              <a:rPr lang="en-US" smtClean="0"/>
              <a:t>Click icon to add picture</a:t>
            </a:r>
            <a:endParaRPr lang="en-US" dirty="0"/>
          </a:p>
        </p:txBody>
      </p:sp>
      <p:sp>
        <p:nvSpPr>
          <p:cNvPr id="10" name="Text Placeholder 4"/>
          <p:cNvSpPr>
            <a:spLocks noGrp="1"/>
          </p:cNvSpPr>
          <p:nvPr>
            <p:ph type="body" sz="quarter" idx="13"/>
          </p:nvPr>
        </p:nvSpPr>
        <p:spPr>
          <a:xfrm>
            <a:off x="1441450" y="3555997"/>
            <a:ext cx="9856787" cy="8644023"/>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ialtas na hÉireann | Government of Ireland"/>
          <p:cNvSpPr txBox="1"/>
          <p:nvPr userDrawn="1"/>
        </p:nvSpPr>
        <p:spPr>
          <a:xfrm>
            <a:off x="1441449" y="12611805"/>
            <a:ext cx="5458225"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t>
            </a:r>
            <a:r>
              <a:rPr lang="en-IE" b="1" dirty="0" smtClean="0">
                <a:latin typeface="+mn-lt"/>
              </a:rPr>
              <a:t>An </a:t>
            </a:r>
            <a:r>
              <a:rPr lang="en-IE" b="1" dirty="0" err="1" smtClean="0">
                <a:latin typeface="+mn-lt"/>
              </a:rPr>
              <a:t>Roinn</a:t>
            </a:r>
            <a:r>
              <a:rPr lang="en-IE" b="1" dirty="0" smtClean="0">
                <a:latin typeface="+mn-lt"/>
              </a:rPr>
              <a:t> </a:t>
            </a:r>
            <a:r>
              <a:rPr lang="en-IE" b="1" dirty="0" err="1" smtClean="0">
                <a:latin typeface="+mn-lt"/>
              </a:rPr>
              <a:t>Dlí</a:t>
            </a:r>
            <a:r>
              <a:rPr lang="en-IE" b="1" dirty="0" smtClean="0">
                <a:latin typeface="+mn-lt"/>
              </a:rPr>
              <a:t> </a:t>
            </a:r>
            <a:r>
              <a:rPr lang="en-IE" b="1" dirty="0" err="1" smtClean="0">
                <a:latin typeface="+mn-lt"/>
              </a:rPr>
              <a:t>agus</a:t>
            </a:r>
            <a:r>
              <a:rPr lang="en-IE" b="1" dirty="0" smtClean="0">
                <a:latin typeface="+mn-lt"/>
              </a:rPr>
              <a:t> </a:t>
            </a:r>
            <a:r>
              <a:rPr lang="en-IE" b="1" dirty="0" err="1" smtClean="0">
                <a:latin typeface="+mn-lt"/>
              </a:rPr>
              <a:t>Cirt</a:t>
            </a:r>
            <a:r>
              <a:rPr lang="en-GB" b="1" dirty="0" smtClean="0">
                <a:latin typeface="+mn-lt"/>
              </a:rPr>
              <a:t> </a:t>
            </a:r>
            <a:r>
              <a:rPr dirty="0" smtClean="0">
                <a:latin typeface="+mn-lt"/>
              </a:rPr>
              <a:t>| </a:t>
            </a:r>
            <a:r>
              <a:rPr lang="en-US" dirty="0" smtClean="0">
                <a:latin typeface="+mn-lt"/>
              </a:rPr>
              <a:t>Department of Justice </a:t>
            </a:r>
            <a:endParaRPr dirty="0">
              <a:latin typeface="+mn-lt"/>
            </a:endParaRPr>
          </a:p>
        </p:txBody>
      </p:sp>
    </p:spTree>
    <p:extLst>
      <p:ext uri="{BB962C8B-B14F-4D97-AF65-F5344CB8AC3E}">
        <p14:creationId xmlns:p14="http://schemas.microsoft.com/office/powerpoint/2010/main" val="659740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Blank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823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65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 Whit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700" y="953717"/>
            <a:ext cx="7962045" cy="3266834"/>
          </a:xfrm>
          <a:prstGeom prst="rect">
            <a:avLst/>
          </a:prstGeom>
        </p:spPr>
      </p:pic>
      <p:pic>
        <p:nvPicPr>
          <p:cNvPr id="5" name="Picture 4"/>
          <p:cNvPicPr>
            <a:picLocks noChangeAspect="1"/>
          </p:cNvPicPr>
          <p:nvPr userDrawn="1"/>
        </p:nvPicPr>
        <p:blipFill>
          <a:blip r:embed="rId3"/>
          <a:stretch>
            <a:fillRect/>
          </a:stretch>
        </p:blipFill>
        <p:spPr>
          <a:xfrm>
            <a:off x="3403600" y="8089900"/>
            <a:ext cx="20980400" cy="5626100"/>
          </a:xfrm>
          <a:prstGeom prst="rect">
            <a:avLst/>
          </a:prstGeom>
        </p:spPr>
      </p:pic>
      <p:pic>
        <p:nvPicPr>
          <p:cNvPr id="6" name="Picture 5"/>
          <p:cNvPicPr>
            <a:picLocks noChangeAspect="1"/>
          </p:cNvPicPr>
          <p:nvPr userDrawn="1"/>
        </p:nvPicPr>
        <p:blipFill>
          <a:blip r:embed="rId4"/>
          <a:stretch>
            <a:fillRect/>
          </a:stretch>
        </p:blipFill>
        <p:spPr>
          <a:xfrm>
            <a:off x="0" y="10236200"/>
            <a:ext cx="13004800" cy="3479800"/>
          </a:xfrm>
          <a:prstGeom prst="rect">
            <a:avLst/>
          </a:prstGeom>
        </p:spPr>
      </p:pic>
      <p:sp>
        <p:nvSpPr>
          <p:cNvPr id="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004D44"/>
                </a:solidFill>
                <a:latin typeface="+mn-lt"/>
                <a:ea typeface="Calibri Light" charset="0"/>
                <a:cs typeface="Calibri Light" charset="0"/>
                <a:sym typeface="Open Sans Light"/>
              </a:defRPr>
            </a:lvl1pPr>
          </a:lstStyle>
          <a:p>
            <a:r>
              <a:rPr lang="en-US" smtClean="0"/>
              <a:t>Click to edit Master title style</a:t>
            </a:r>
            <a:endParaRPr dirty="0"/>
          </a:p>
        </p:txBody>
      </p:sp>
      <p:sp>
        <p:nvSpPr>
          <p:cNvPr id="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521482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pic>
        <p:nvPicPr>
          <p:cNvPr id="14" name="Picture 13"/>
          <p:cNvPicPr>
            <a:picLocks noChangeAspect="1"/>
          </p:cNvPicPr>
          <p:nvPr userDrawn="1"/>
        </p:nvPicPr>
        <p:blipFill>
          <a:blip r:embed="rId3"/>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4"/>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FFFFFF"/>
                </a:solidFill>
                <a:latin typeface="+mn-lt"/>
                <a:ea typeface="Calibri Light" charset="0"/>
                <a:cs typeface="Calibri Light" charset="0"/>
                <a:sym typeface="Open Sans Light"/>
              </a:defRPr>
            </a:lvl1pPr>
          </a:lstStyle>
          <a:p>
            <a:r>
              <a:rPr lang="en-US" smtClean="0"/>
              <a:t>Click to edit Master title style</a:t>
            </a:r>
            <a:endParaRPr dirty="0"/>
          </a:p>
        </p:txBody>
      </p:sp>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chemeClr val="bg1"/>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smtClean="0"/>
              <a:t>Running heading</a:t>
            </a:r>
            <a:endParaRPr lang="en-US" dirty="0"/>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smtClean="0"/>
              <a:t>#</a:t>
            </a:r>
            <a:endParaRPr lang="en-US" dirty="0"/>
          </a:p>
        </p:txBody>
      </p:sp>
      <p:sp>
        <p:nvSpPr>
          <p:cNvPr id="9" name="Rialtas na hÉireann | Government of Ireland"/>
          <p:cNvSpPr txBox="1"/>
          <p:nvPr userDrawn="1"/>
        </p:nvSpPr>
        <p:spPr>
          <a:xfrm>
            <a:off x="5923850" y="12611805"/>
            <a:ext cx="498373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r>
              <a:rPr lang="en-IE" b="1" dirty="0" smtClean="0">
                <a:solidFill>
                  <a:schemeClr val="bg1">
                    <a:alpha val="45000"/>
                  </a:schemeClr>
                </a:solidFill>
                <a:latin typeface="+mn-lt"/>
              </a:rPr>
              <a:t>An </a:t>
            </a:r>
            <a:r>
              <a:rPr lang="en-IE" b="1" dirty="0" err="1" smtClean="0">
                <a:solidFill>
                  <a:schemeClr val="bg1">
                    <a:alpha val="45000"/>
                  </a:schemeClr>
                </a:solidFill>
                <a:latin typeface="+mn-lt"/>
              </a:rPr>
              <a:t>Roinn</a:t>
            </a:r>
            <a:r>
              <a:rPr lang="en-IE" b="1" dirty="0" smtClean="0">
                <a:solidFill>
                  <a:schemeClr val="bg1">
                    <a:alpha val="45000"/>
                  </a:schemeClr>
                </a:solidFill>
                <a:latin typeface="+mn-lt"/>
              </a:rPr>
              <a:t> </a:t>
            </a:r>
            <a:r>
              <a:rPr lang="en-IE" b="1" dirty="0" err="1" smtClean="0">
                <a:solidFill>
                  <a:schemeClr val="bg1">
                    <a:alpha val="45000"/>
                  </a:schemeClr>
                </a:solidFill>
                <a:latin typeface="+mn-lt"/>
              </a:rPr>
              <a:t>Dlí</a:t>
            </a:r>
            <a:r>
              <a:rPr lang="en-IE" b="1" dirty="0" smtClean="0">
                <a:solidFill>
                  <a:schemeClr val="bg1">
                    <a:alpha val="45000"/>
                  </a:schemeClr>
                </a:solidFill>
                <a:latin typeface="+mn-lt"/>
              </a:rPr>
              <a:t> </a:t>
            </a:r>
            <a:r>
              <a:rPr lang="en-IE" b="1" dirty="0" err="1" smtClean="0">
                <a:solidFill>
                  <a:schemeClr val="bg1">
                    <a:alpha val="45000"/>
                  </a:schemeClr>
                </a:solidFill>
                <a:latin typeface="+mn-lt"/>
              </a:rPr>
              <a:t>agus</a:t>
            </a:r>
            <a:r>
              <a:rPr lang="en-IE" b="1" dirty="0" smtClean="0">
                <a:solidFill>
                  <a:schemeClr val="bg1">
                    <a:alpha val="45000"/>
                  </a:schemeClr>
                </a:solidFill>
                <a:latin typeface="+mn-lt"/>
              </a:rPr>
              <a:t> </a:t>
            </a:r>
            <a:r>
              <a:rPr lang="en-IE" b="1" dirty="0" err="1" smtClean="0">
                <a:solidFill>
                  <a:schemeClr val="bg1">
                    <a:alpha val="45000"/>
                  </a:schemeClr>
                </a:solidFill>
                <a:latin typeface="+mn-lt"/>
              </a:rPr>
              <a:t>Cirt</a:t>
            </a:r>
            <a:r>
              <a:rPr lang="en-GB" b="1" dirty="0" smtClean="0">
                <a:solidFill>
                  <a:schemeClr val="bg1">
                    <a:alpha val="45000"/>
                  </a:schemeClr>
                </a:solidFill>
                <a:latin typeface="+mn-lt"/>
              </a:rPr>
              <a:t> </a:t>
            </a:r>
            <a:r>
              <a:rPr dirty="0" smtClean="0">
                <a:solidFill>
                  <a:schemeClr val="bg1">
                    <a:alpha val="45000"/>
                  </a:schemeClr>
                </a:solidFill>
                <a:latin typeface="+mn-lt"/>
              </a:rPr>
              <a:t>| </a:t>
            </a:r>
            <a:r>
              <a:rPr lang="en-IE" dirty="0" smtClean="0">
                <a:solidFill>
                  <a:schemeClr val="bg1">
                    <a:alpha val="45000"/>
                  </a:schemeClr>
                </a:solidFill>
                <a:latin typeface="+mn-lt"/>
              </a:rPr>
              <a:t>Department of Justice</a:t>
            </a:r>
            <a:endParaRPr dirty="0">
              <a:solidFill>
                <a:schemeClr val="bg1">
                  <a:alpha val="45000"/>
                </a:schemeClr>
              </a:solidFill>
              <a:latin typeface="+mn-lt"/>
            </a:endParaRPr>
          </a:p>
        </p:txBody>
      </p:sp>
    </p:spTree>
    <p:extLst>
      <p:ext uri="{BB962C8B-B14F-4D97-AF65-F5344CB8AC3E}">
        <p14:creationId xmlns:p14="http://schemas.microsoft.com/office/powerpoint/2010/main" val="410520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 Whit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403600" y="8089900"/>
            <a:ext cx="20980400" cy="5626100"/>
          </a:xfrm>
          <a:prstGeom prst="rect">
            <a:avLst/>
          </a:prstGeom>
        </p:spPr>
      </p:pic>
      <p:pic>
        <p:nvPicPr>
          <p:cNvPr id="11" name="Picture 10"/>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004D44"/>
                </a:solidFill>
                <a:latin typeface="+mn-lt"/>
                <a:ea typeface="Calibri Light" charset="0"/>
                <a:cs typeface="Calibri Light" charset="0"/>
                <a:sym typeface="Open Sans Light"/>
              </a:defRPr>
            </a:lvl1pPr>
          </a:lstStyle>
          <a:p>
            <a:r>
              <a:rPr lang="en-US" smtClean="0"/>
              <a:t>Click to edit Master title style</a:t>
            </a:r>
            <a:endParaRPr dirty="0"/>
          </a:p>
        </p:txBody>
      </p:sp>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rgbClr val="004D44"/>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smtClean="0"/>
              <a:t>Running heading</a:t>
            </a:r>
            <a:endParaRPr lang="en-US" dirty="0"/>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smtClean="0"/>
              <a:t>#</a:t>
            </a:r>
            <a:endParaRPr lang="en-US" dirty="0"/>
          </a:p>
        </p:txBody>
      </p:sp>
      <p:sp>
        <p:nvSpPr>
          <p:cNvPr id="12" name="Rialtas na hÉireann | Government of Ireland"/>
          <p:cNvSpPr txBox="1"/>
          <p:nvPr userDrawn="1"/>
        </p:nvSpPr>
        <p:spPr>
          <a:xfrm>
            <a:off x="5923850" y="12611805"/>
            <a:ext cx="4983737"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r>
              <a:rPr lang="en-IE" b="1" dirty="0" smtClean="0">
                <a:latin typeface="+mn-lt"/>
              </a:rPr>
              <a:t>An </a:t>
            </a:r>
            <a:r>
              <a:rPr lang="en-IE" b="1" dirty="0" err="1" smtClean="0">
                <a:latin typeface="+mn-lt"/>
              </a:rPr>
              <a:t>Roinn</a:t>
            </a:r>
            <a:r>
              <a:rPr lang="en-IE" b="1" dirty="0" smtClean="0">
                <a:latin typeface="+mn-lt"/>
              </a:rPr>
              <a:t> </a:t>
            </a:r>
            <a:r>
              <a:rPr lang="en-IE" b="1" dirty="0" err="1" smtClean="0">
                <a:latin typeface="+mn-lt"/>
              </a:rPr>
              <a:t>Dlí</a:t>
            </a:r>
            <a:r>
              <a:rPr lang="en-IE" b="1" dirty="0" smtClean="0">
                <a:latin typeface="+mn-lt"/>
              </a:rPr>
              <a:t> </a:t>
            </a:r>
            <a:r>
              <a:rPr lang="en-IE" b="1" dirty="0" err="1" smtClean="0">
                <a:latin typeface="+mn-lt"/>
              </a:rPr>
              <a:t>agus</a:t>
            </a:r>
            <a:r>
              <a:rPr lang="en-IE" b="1" dirty="0" smtClean="0">
                <a:latin typeface="+mn-lt"/>
              </a:rPr>
              <a:t> </a:t>
            </a:r>
            <a:r>
              <a:rPr lang="en-IE" b="1" dirty="0" err="1" smtClean="0">
                <a:latin typeface="+mn-lt"/>
              </a:rPr>
              <a:t>Cirt</a:t>
            </a:r>
            <a:r>
              <a:rPr lang="en-GB" b="1" dirty="0" smtClean="0">
                <a:latin typeface="+mn-lt"/>
              </a:rPr>
              <a:t> </a:t>
            </a:r>
            <a:r>
              <a:rPr dirty="0" smtClean="0">
                <a:latin typeface="+mn-lt"/>
              </a:rPr>
              <a:t>| </a:t>
            </a:r>
            <a:r>
              <a:rPr lang="en-US" dirty="0" smtClean="0">
                <a:latin typeface="+mn-lt"/>
              </a:rPr>
              <a:t>Department of Justice</a:t>
            </a:r>
            <a:endParaRPr dirty="0">
              <a:latin typeface="+mn-lt"/>
            </a:endParaRPr>
          </a:p>
        </p:txBody>
      </p:sp>
    </p:spTree>
    <p:extLst>
      <p:ext uri="{BB962C8B-B14F-4D97-AF65-F5344CB8AC3E}">
        <p14:creationId xmlns:p14="http://schemas.microsoft.com/office/powerpoint/2010/main" val="174290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with Harp)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3"/>
          <a:stretch>
            <a:fillRect/>
          </a:stretch>
        </p:blipFill>
        <p:spPr>
          <a:xfrm>
            <a:off x="0" y="10236200"/>
            <a:ext cx="13004800" cy="3479800"/>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
        <p:nvSpPr>
          <p:cNvPr id="9"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chemeClr val="bg1"/>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smtClean="0"/>
              <a:t>Title Text</a:t>
            </a:r>
            <a:endParaRPr lang="en-US" sz="4800" spc="0" dirty="0">
              <a:latin typeface="+mn-lt"/>
            </a:endParaRPr>
          </a:p>
        </p:txBody>
      </p:sp>
      <p:sp>
        <p:nvSpPr>
          <p:cNvPr id="8" name="Rialtas na hÉireann | Government of Ireland"/>
          <p:cNvSpPr txBox="1"/>
          <p:nvPr userDrawn="1"/>
        </p:nvSpPr>
        <p:spPr>
          <a:xfrm>
            <a:off x="1441449" y="12611805"/>
            <a:ext cx="5394105"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solidFill>
                  <a:schemeClr val="bg1">
                    <a:alpha val="45000"/>
                  </a:schemeClr>
                </a:solidFill>
                <a:latin typeface="+mn-lt"/>
              </a:rPr>
              <a:t>‹#›</a:t>
            </a:fld>
            <a:r>
              <a:rPr lang="en-GB" b="1" dirty="0" smtClean="0">
                <a:solidFill>
                  <a:schemeClr val="bg1">
                    <a:alpha val="45000"/>
                  </a:schemeClr>
                </a:solidFill>
                <a:latin typeface="+mn-lt"/>
              </a:rPr>
              <a:t>  </a:t>
            </a:r>
            <a:r>
              <a:rPr lang="en-IE" b="1" dirty="0" smtClean="0">
                <a:solidFill>
                  <a:schemeClr val="bg1">
                    <a:alpha val="45000"/>
                  </a:schemeClr>
                </a:solidFill>
                <a:latin typeface="+mn-lt"/>
              </a:rPr>
              <a:t>An </a:t>
            </a:r>
            <a:r>
              <a:rPr lang="en-IE" b="1" dirty="0" err="1" smtClean="0">
                <a:solidFill>
                  <a:schemeClr val="bg1">
                    <a:alpha val="45000"/>
                  </a:schemeClr>
                </a:solidFill>
                <a:latin typeface="+mn-lt"/>
              </a:rPr>
              <a:t>Roinn</a:t>
            </a:r>
            <a:r>
              <a:rPr lang="en-IE" b="1" dirty="0" smtClean="0">
                <a:solidFill>
                  <a:schemeClr val="bg1">
                    <a:alpha val="45000"/>
                  </a:schemeClr>
                </a:solidFill>
                <a:latin typeface="+mn-lt"/>
              </a:rPr>
              <a:t> </a:t>
            </a:r>
            <a:r>
              <a:rPr lang="en-IE" b="1" dirty="0" err="1" smtClean="0">
                <a:solidFill>
                  <a:schemeClr val="bg1">
                    <a:alpha val="45000"/>
                  </a:schemeClr>
                </a:solidFill>
                <a:latin typeface="+mn-lt"/>
              </a:rPr>
              <a:t>Dlí</a:t>
            </a:r>
            <a:r>
              <a:rPr lang="en-IE" b="1" dirty="0" smtClean="0">
                <a:solidFill>
                  <a:schemeClr val="bg1">
                    <a:alpha val="45000"/>
                  </a:schemeClr>
                </a:solidFill>
                <a:latin typeface="+mn-lt"/>
              </a:rPr>
              <a:t> </a:t>
            </a:r>
            <a:r>
              <a:rPr lang="en-IE" b="1" dirty="0" err="1" smtClean="0">
                <a:solidFill>
                  <a:schemeClr val="bg1">
                    <a:alpha val="45000"/>
                  </a:schemeClr>
                </a:solidFill>
                <a:latin typeface="+mn-lt"/>
              </a:rPr>
              <a:t>agus</a:t>
            </a:r>
            <a:r>
              <a:rPr lang="en-IE" b="1" dirty="0" smtClean="0">
                <a:solidFill>
                  <a:schemeClr val="bg1">
                    <a:alpha val="45000"/>
                  </a:schemeClr>
                </a:solidFill>
                <a:latin typeface="+mn-lt"/>
              </a:rPr>
              <a:t> </a:t>
            </a:r>
            <a:r>
              <a:rPr lang="en-IE" b="1" dirty="0" err="1" smtClean="0">
                <a:solidFill>
                  <a:schemeClr val="bg1">
                    <a:alpha val="45000"/>
                  </a:schemeClr>
                </a:solidFill>
                <a:latin typeface="+mn-lt"/>
              </a:rPr>
              <a:t>Cirt</a:t>
            </a:r>
            <a:r>
              <a:rPr lang="en-GB" b="1" dirty="0" smtClean="0">
                <a:solidFill>
                  <a:schemeClr val="bg1">
                    <a:alpha val="45000"/>
                  </a:schemeClr>
                </a:solidFill>
                <a:latin typeface="+mn-lt"/>
              </a:rPr>
              <a:t> </a:t>
            </a:r>
            <a:r>
              <a:rPr dirty="0" smtClean="0">
                <a:solidFill>
                  <a:schemeClr val="bg1">
                    <a:alpha val="45000"/>
                  </a:schemeClr>
                </a:solidFill>
                <a:latin typeface="+mn-lt"/>
              </a:rPr>
              <a:t>| </a:t>
            </a:r>
            <a:r>
              <a:rPr lang="en-US" dirty="0" smtClean="0">
                <a:solidFill>
                  <a:schemeClr val="bg1">
                    <a:alpha val="45000"/>
                  </a:schemeClr>
                </a:solidFill>
                <a:latin typeface="+mn-lt"/>
              </a:rPr>
              <a:t>Department of Justice</a:t>
            </a:r>
            <a:endParaRPr dirty="0">
              <a:solidFill>
                <a:schemeClr val="bg1">
                  <a:alpha val="45000"/>
                </a:schemeClr>
              </a:solidFill>
              <a:latin typeface="+mn-lt"/>
            </a:endParaRPr>
          </a:p>
        </p:txBody>
      </p:sp>
    </p:spTree>
    <p:extLst>
      <p:ext uri="{BB962C8B-B14F-4D97-AF65-F5344CB8AC3E}">
        <p14:creationId xmlns:p14="http://schemas.microsoft.com/office/powerpoint/2010/main" val="1730965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with Harp) - White">
    <p:bg>
      <p:bgPr>
        <a:solidFill>
          <a:srgbClr val="FFFFFF"/>
        </a:solidFill>
        <a:effectLst/>
      </p:bgPr>
    </p:bg>
    <p:spTree>
      <p:nvGrpSpPr>
        <p:cNvPr id="1" name=""/>
        <p:cNvGrpSpPr/>
        <p:nvPr/>
      </p:nvGrpSpPr>
      <p:grpSpPr>
        <a:xfrm>
          <a:off x="0" y="0"/>
          <a:ext cx="0" cy="0"/>
          <a:chOff x="0" y="0"/>
          <a:chExt cx="0" cy="0"/>
        </a:xfrm>
      </p:grpSpPr>
      <p:sp>
        <p:nvSpPr>
          <p:cNvPr id="10" name="Rialtas na hÉireann | Government of Ireland"/>
          <p:cNvSpPr txBox="1"/>
          <p:nvPr userDrawn="1"/>
        </p:nvSpPr>
        <p:spPr>
          <a:xfrm>
            <a:off x="1441449" y="12611805"/>
            <a:ext cx="5394105"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An </a:t>
            </a:r>
            <a:r>
              <a:rPr lang="en-GB" b="1" dirty="0" err="1" smtClean="0">
                <a:latin typeface="+mn-lt"/>
              </a:rPr>
              <a:t>Roinn</a:t>
            </a:r>
            <a:r>
              <a:rPr lang="en-GB" b="1" dirty="0" smtClean="0">
                <a:latin typeface="+mn-lt"/>
              </a:rPr>
              <a:t> </a:t>
            </a:r>
            <a:r>
              <a:rPr lang="en-GB" b="1" dirty="0" err="1" smtClean="0">
                <a:latin typeface="+mn-lt"/>
              </a:rPr>
              <a:t>Dlí</a:t>
            </a:r>
            <a:r>
              <a:rPr lang="en-GB" b="1" baseline="0" dirty="0" smtClean="0">
                <a:latin typeface="+mn-lt"/>
              </a:rPr>
              <a:t> </a:t>
            </a:r>
            <a:r>
              <a:rPr lang="en-GB" b="1" baseline="0" dirty="0" err="1" smtClean="0">
                <a:latin typeface="+mn-lt"/>
              </a:rPr>
              <a:t>agus</a:t>
            </a:r>
            <a:r>
              <a:rPr lang="en-GB" b="1" baseline="0" dirty="0" smtClean="0">
                <a:latin typeface="+mn-lt"/>
              </a:rPr>
              <a:t> </a:t>
            </a:r>
            <a:r>
              <a:rPr lang="en-GB" b="1" baseline="0" dirty="0" err="1" smtClean="0">
                <a:latin typeface="+mn-lt"/>
              </a:rPr>
              <a:t>Cirt</a:t>
            </a:r>
            <a:r>
              <a:rPr lang="en-GB" b="1" dirty="0" smtClean="0">
                <a:latin typeface="+mn-lt"/>
              </a:rPr>
              <a:t> </a:t>
            </a:r>
            <a:r>
              <a:rPr dirty="0" smtClean="0">
                <a:latin typeface="+mn-lt"/>
              </a:rPr>
              <a:t>| </a:t>
            </a:r>
            <a:r>
              <a:rPr lang="en-US" dirty="0" smtClean="0">
                <a:latin typeface="+mn-lt"/>
              </a:rPr>
              <a:t>Department of Justice</a:t>
            </a:r>
            <a:endParaRPr dirty="0">
              <a:latin typeface="+mn-lt"/>
            </a:endParaRPr>
          </a:p>
        </p:txBody>
      </p:sp>
      <p:pic>
        <p:nvPicPr>
          <p:cNvPr id="6" name="Picture 5"/>
          <p:cNvPicPr>
            <a:picLocks noChangeAspect="1"/>
          </p:cNvPicPr>
          <p:nvPr userDrawn="1"/>
        </p:nvPicPr>
        <p:blipFill>
          <a:blip r:embed="rId2"/>
          <a:stretch>
            <a:fillRect/>
          </a:stretch>
        </p:blipFill>
        <p:spPr>
          <a:xfrm>
            <a:off x="3403600" y="8089900"/>
            <a:ext cx="20980400" cy="5626100"/>
          </a:xfrm>
          <a:prstGeom prst="rect">
            <a:avLst/>
          </a:prstGeom>
        </p:spPr>
      </p:pic>
      <p:pic>
        <p:nvPicPr>
          <p:cNvPr id="8" name="Picture 7"/>
          <p:cNvPicPr>
            <a:picLocks noChangeAspect="1"/>
          </p:cNvPicPr>
          <p:nvPr userDrawn="1"/>
        </p:nvPicPr>
        <p:blipFill>
          <a:blip r:embed="rId3"/>
          <a:stretch>
            <a:fillRect/>
          </a:stretch>
        </p:blipFill>
        <p:spPr>
          <a:xfrm>
            <a:off x="0" y="10236200"/>
            <a:ext cx="13004800" cy="3479800"/>
          </a:xfrm>
          <a:prstGeom prst="rect">
            <a:avLst/>
          </a:prstGeom>
        </p:spPr>
      </p:pic>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smtClean="0"/>
              <a:t>Title Text</a:t>
            </a:r>
            <a:endParaRPr lang="en-US" sz="4800" spc="0" dirty="0">
              <a:latin typeface="+mn-lt"/>
            </a:endParaRPr>
          </a:p>
        </p:txBody>
      </p:sp>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Tree>
    <p:extLst>
      <p:ext uri="{BB962C8B-B14F-4D97-AF65-F5344CB8AC3E}">
        <p14:creationId xmlns:p14="http://schemas.microsoft.com/office/powerpoint/2010/main" val="1672440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with Harp)">
    <p:bg>
      <p:bgPr>
        <a:solidFill>
          <a:srgbClr val="FFFFFF"/>
        </a:solidFill>
        <a:effectLst/>
      </p:bgPr>
    </p:bg>
    <p:spTree>
      <p:nvGrpSpPr>
        <p:cNvPr id="1" name=""/>
        <p:cNvGrpSpPr/>
        <p:nvPr/>
      </p:nvGrpSpPr>
      <p:grpSpPr>
        <a:xfrm>
          <a:off x="0" y="0"/>
          <a:ext cx="0" cy="0"/>
          <a:chOff x="0" y="0"/>
          <a:chExt cx="0" cy="0"/>
        </a:xfrm>
      </p:grpSpPr>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smtClean="0"/>
              <a:t>Title Text</a:t>
            </a:r>
            <a:endParaRPr lang="en-US" sz="4800" spc="0" dirty="0">
              <a:latin typeface="+mn-lt"/>
            </a:endParaRP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
        <p:nvSpPr>
          <p:cNvPr id="5" name="Rialtas na hÉireann | Government of Ireland"/>
          <p:cNvSpPr txBox="1"/>
          <p:nvPr userDrawn="1"/>
        </p:nvSpPr>
        <p:spPr>
          <a:xfrm>
            <a:off x="1441449" y="12602119"/>
            <a:ext cx="5394105"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t>
            </a:r>
            <a:r>
              <a:rPr lang="en-IE" b="1" dirty="0" smtClean="0">
                <a:latin typeface="+mn-lt"/>
              </a:rPr>
              <a:t>An </a:t>
            </a:r>
            <a:r>
              <a:rPr lang="en-IE" b="1" dirty="0" err="1" smtClean="0">
                <a:latin typeface="+mn-lt"/>
              </a:rPr>
              <a:t>Roinn</a:t>
            </a:r>
            <a:r>
              <a:rPr lang="en-IE" b="1" dirty="0" smtClean="0">
                <a:latin typeface="+mn-lt"/>
              </a:rPr>
              <a:t> </a:t>
            </a:r>
            <a:r>
              <a:rPr lang="en-IE" b="1" dirty="0" err="1" smtClean="0">
                <a:latin typeface="+mn-lt"/>
              </a:rPr>
              <a:t>Dlí</a:t>
            </a:r>
            <a:r>
              <a:rPr lang="en-IE" b="1" dirty="0" smtClean="0">
                <a:latin typeface="+mn-lt"/>
              </a:rPr>
              <a:t> </a:t>
            </a:r>
            <a:r>
              <a:rPr lang="en-IE" b="1" dirty="0" err="1" smtClean="0">
                <a:latin typeface="+mn-lt"/>
              </a:rPr>
              <a:t>agus</a:t>
            </a:r>
            <a:r>
              <a:rPr lang="en-IE" b="1" dirty="0" smtClean="0">
                <a:latin typeface="+mn-lt"/>
              </a:rPr>
              <a:t> </a:t>
            </a:r>
            <a:r>
              <a:rPr lang="en-IE" b="1" dirty="0" err="1" smtClean="0">
                <a:latin typeface="+mn-lt"/>
              </a:rPr>
              <a:t>Cirt</a:t>
            </a:r>
            <a:r>
              <a:rPr lang="en-IE" b="1" dirty="0" smtClean="0">
                <a:latin typeface="+mn-lt"/>
              </a:rPr>
              <a:t> </a:t>
            </a:r>
            <a:r>
              <a:rPr dirty="0" smtClean="0">
                <a:latin typeface="+mn-lt"/>
              </a:rPr>
              <a:t>| </a:t>
            </a:r>
            <a:r>
              <a:rPr lang="en-US" dirty="0" smtClean="0">
                <a:latin typeface="+mn-lt"/>
              </a:rPr>
              <a:t>Department of Justice</a:t>
            </a:r>
            <a:endParaRPr dirty="0">
              <a:latin typeface="+mn-lt"/>
            </a:endParaRPr>
          </a:p>
        </p:txBody>
      </p:sp>
    </p:spTree>
    <p:extLst>
      <p:ext uri="{BB962C8B-B14F-4D97-AF65-F5344CB8AC3E}">
        <p14:creationId xmlns:p14="http://schemas.microsoft.com/office/powerpoint/2010/main" val="660350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amp; Image">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smtClean="0"/>
              <a:t>Title Text</a:t>
            </a:r>
            <a:endParaRPr dirty="0"/>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6000"/>
            <a:ext cx="11233150" cy="8644021"/>
          </a:xfrm>
          <a:prstGeom prst="rect">
            <a:avLst/>
          </a:prstGeom>
        </p:spPr>
        <p:txBody>
          <a:bodyPr/>
          <a:lstStyle>
            <a:lvl1pPr>
              <a:defRPr sz="6000">
                <a:latin typeface="+mn-lt"/>
              </a:defRPr>
            </a:lvl1pPr>
          </a:lstStyle>
          <a:p>
            <a:r>
              <a:rPr lang="en-US" smtClean="0"/>
              <a:t>Click icon to add picture</a:t>
            </a:r>
            <a:endParaRPr lang="en-US" dirty="0"/>
          </a:p>
        </p:txBody>
      </p:sp>
      <p:sp>
        <p:nvSpPr>
          <p:cNvPr id="8" name="Text Placeholder 4"/>
          <p:cNvSpPr>
            <a:spLocks noGrp="1"/>
          </p:cNvSpPr>
          <p:nvPr>
            <p:ph type="body" sz="quarter" idx="12"/>
          </p:nvPr>
        </p:nvSpPr>
        <p:spPr>
          <a:xfrm>
            <a:off x="1462298" y="3555999"/>
            <a:ext cx="9856787" cy="8644021"/>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ialtas na hÉireann | Government of Ireland"/>
          <p:cNvSpPr txBox="1"/>
          <p:nvPr userDrawn="1"/>
        </p:nvSpPr>
        <p:spPr>
          <a:xfrm>
            <a:off x="1441449" y="12611805"/>
            <a:ext cx="5394105"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t>
            </a:r>
            <a:r>
              <a:rPr lang="en-IE" b="1" dirty="0" smtClean="0">
                <a:latin typeface="+mn-lt"/>
              </a:rPr>
              <a:t>An </a:t>
            </a:r>
            <a:r>
              <a:rPr lang="en-IE" b="1" dirty="0" err="1" smtClean="0">
                <a:latin typeface="+mn-lt"/>
              </a:rPr>
              <a:t>Roinn</a:t>
            </a:r>
            <a:r>
              <a:rPr lang="en-IE" b="1" dirty="0" smtClean="0">
                <a:latin typeface="+mn-lt"/>
              </a:rPr>
              <a:t> </a:t>
            </a:r>
            <a:r>
              <a:rPr lang="en-IE" b="1" dirty="0" err="1" smtClean="0">
                <a:latin typeface="+mn-lt"/>
              </a:rPr>
              <a:t>Dlí</a:t>
            </a:r>
            <a:r>
              <a:rPr lang="en-IE" b="1" dirty="0" smtClean="0">
                <a:latin typeface="+mn-lt"/>
              </a:rPr>
              <a:t> </a:t>
            </a:r>
            <a:r>
              <a:rPr lang="en-IE" b="1" dirty="0" err="1" smtClean="0">
                <a:latin typeface="+mn-lt"/>
              </a:rPr>
              <a:t>agus</a:t>
            </a:r>
            <a:r>
              <a:rPr lang="en-IE" b="1" dirty="0" smtClean="0">
                <a:latin typeface="+mn-lt"/>
              </a:rPr>
              <a:t> </a:t>
            </a:r>
            <a:r>
              <a:rPr lang="en-IE" b="1" dirty="0" err="1" smtClean="0">
                <a:latin typeface="+mn-lt"/>
              </a:rPr>
              <a:t>Cirt</a:t>
            </a:r>
            <a:r>
              <a:rPr lang="en-GB" b="1" dirty="0" smtClean="0">
                <a:latin typeface="+mn-lt"/>
              </a:rPr>
              <a:t> </a:t>
            </a:r>
            <a:r>
              <a:rPr dirty="0" smtClean="0">
                <a:latin typeface="+mn-lt"/>
              </a:rPr>
              <a:t>| </a:t>
            </a:r>
            <a:r>
              <a:rPr lang="en-US" dirty="0" smtClean="0">
                <a:latin typeface="+mn-lt"/>
              </a:rPr>
              <a:t>Department of Justice</a:t>
            </a:r>
            <a:endParaRPr dirty="0">
              <a:latin typeface="+mn-lt"/>
            </a:endParaRPr>
          </a:p>
        </p:txBody>
      </p:sp>
    </p:spTree>
    <p:extLst>
      <p:ext uri="{BB962C8B-B14F-4D97-AF65-F5344CB8AC3E}">
        <p14:creationId xmlns:p14="http://schemas.microsoft.com/office/powerpoint/2010/main" val="508275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amp; Image (Alt)">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2157112"/>
            <a:ext cx="9877339" cy="2901242"/>
          </a:xfrm>
          <a:prstGeom prst="rect">
            <a:avLst/>
          </a:prstGeom>
        </p:spPr>
        <p:txBody>
          <a:bodyPr anchor="t">
            <a:normAutofit/>
          </a:bodyPr>
          <a:lstStyle>
            <a:lvl1pPr algn="l">
              <a:lnSpc>
                <a:spcPct val="80000"/>
              </a:lnSpc>
              <a:defRPr sz="7000" b="1" cap="none" spc="0">
                <a:solidFill>
                  <a:srgbClr val="004E46"/>
                </a:solidFill>
                <a:latin typeface="+mn-lt"/>
                <a:ea typeface="Calibri" charset="0"/>
                <a:cs typeface="Calibri" charset="0"/>
              </a:defRPr>
            </a:lvl1pPr>
          </a:lstStyle>
          <a:p>
            <a:r>
              <a:rPr lang="en-US" dirty="0" smtClean="0"/>
              <a:t>Title Text</a:t>
            </a:r>
            <a:endParaRPr dirty="0"/>
          </a:p>
        </p:txBody>
      </p:sp>
      <p:sp>
        <p:nvSpPr>
          <p:cNvPr id="6" name="Picture Placeholder 5"/>
          <p:cNvSpPr>
            <a:spLocks noGrp="1"/>
          </p:cNvSpPr>
          <p:nvPr>
            <p:ph type="pic" sz="quarter" idx="10"/>
          </p:nvPr>
        </p:nvSpPr>
        <p:spPr>
          <a:xfrm>
            <a:off x="12007850" y="835377"/>
            <a:ext cx="11642982" cy="11397898"/>
          </a:xfrm>
          <a:prstGeom prst="rect">
            <a:avLst/>
          </a:prstGeom>
        </p:spPr>
        <p:txBody>
          <a:bodyPr/>
          <a:lstStyle>
            <a:lvl1pPr>
              <a:defRPr sz="6000">
                <a:latin typeface="+mn-lt"/>
              </a:defRPr>
            </a:lvl1pPr>
          </a:lstStyle>
          <a:p>
            <a:r>
              <a:rPr lang="en-US" smtClean="0"/>
              <a:t>Click icon to add picture</a:t>
            </a:r>
            <a:endParaRPr lang="en-US" dirty="0"/>
          </a:p>
        </p:txBody>
      </p:sp>
      <p:sp>
        <p:nvSpPr>
          <p:cNvPr id="3" name="Text Placeholder 2"/>
          <p:cNvSpPr>
            <a:spLocks noGrp="1"/>
          </p:cNvSpPr>
          <p:nvPr>
            <p:ph type="body" sz="quarter" idx="11"/>
          </p:nvPr>
        </p:nvSpPr>
        <p:spPr>
          <a:xfrm>
            <a:off x="1441450" y="946150"/>
            <a:ext cx="9877258" cy="808509"/>
          </a:xfrm>
          <a:prstGeom prst="rect">
            <a:avLst/>
          </a:prstGeom>
        </p:spPr>
        <p:txBody>
          <a:bodyPr/>
          <a:lstStyle>
            <a:lvl1pPr algn="l">
              <a:defRPr sz="3500" b="1">
                <a:solidFill>
                  <a:srgbClr val="B3B6A7"/>
                </a:solidFill>
                <a:latin typeface="+mn-lt"/>
              </a:defRPr>
            </a:lvl1pPr>
            <a:lvl2pPr algn="l">
              <a:defRPr sz="3500" b="1">
                <a:latin typeface="+mn-lt"/>
              </a:defRPr>
            </a:lvl2pPr>
            <a:lvl3pPr algn="l">
              <a:defRPr sz="3500" b="1">
                <a:latin typeface="+mn-lt"/>
              </a:defRPr>
            </a:lvl3pPr>
            <a:lvl4pPr algn="l">
              <a:defRPr sz="3500" b="1">
                <a:latin typeface="+mn-lt"/>
              </a:defRPr>
            </a:lvl4pPr>
            <a:lvl5pPr algn="l">
              <a:defRPr sz="3500" b="1">
                <a:latin typeface="+mn-lt"/>
              </a:defRPr>
            </a:lvl5pPr>
          </a:lstStyle>
          <a:p>
            <a:pPr lvl="0"/>
            <a:r>
              <a:rPr lang="en-US" smtClean="0"/>
              <a:t>Edit Master text styles</a:t>
            </a:r>
          </a:p>
        </p:txBody>
      </p:sp>
      <p:sp>
        <p:nvSpPr>
          <p:cNvPr id="5" name="Text Placeholder 4"/>
          <p:cNvSpPr>
            <a:spLocks noGrp="1"/>
          </p:cNvSpPr>
          <p:nvPr>
            <p:ph type="body" sz="quarter" idx="12"/>
          </p:nvPr>
        </p:nvSpPr>
        <p:spPr>
          <a:xfrm>
            <a:off x="1462088" y="5362575"/>
            <a:ext cx="9856787" cy="6870700"/>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ialtas na hÉireann | Government of Ireland"/>
          <p:cNvSpPr txBox="1"/>
          <p:nvPr userDrawn="1"/>
        </p:nvSpPr>
        <p:spPr>
          <a:xfrm>
            <a:off x="1441449" y="12611805"/>
            <a:ext cx="5394105"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t>
            </a:r>
            <a:r>
              <a:rPr lang="en-IE" b="1" dirty="0" smtClean="0">
                <a:latin typeface="+mn-lt"/>
              </a:rPr>
              <a:t>An </a:t>
            </a:r>
            <a:r>
              <a:rPr lang="en-IE" b="1" dirty="0" err="1" smtClean="0">
                <a:latin typeface="+mn-lt"/>
              </a:rPr>
              <a:t>Roinn</a:t>
            </a:r>
            <a:r>
              <a:rPr lang="en-IE" b="1" dirty="0" smtClean="0">
                <a:latin typeface="+mn-lt"/>
              </a:rPr>
              <a:t> </a:t>
            </a:r>
            <a:r>
              <a:rPr lang="en-IE" b="1" dirty="0" err="1" smtClean="0">
                <a:latin typeface="+mn-lt"/>
              </a:rPr>
              <a:t>Dlí</a:t>
            </a:r>
            <a:r>
              <a:rPr lang="en-IE" b="1" dirty="0" smtClean="0">
                <a:latin typeface="+mn-lt"/>
              </a:rPr>
              <a:t> </a:t>
            </a:r>
            <a:r>
              <a:rPr lang="en-IE" b="1" dirty="0" err="1" smtClean="0">
                <a:latin typeface="+mn-lt"/>
              </a:rPr>
              <a:t>agus</a:t>
            </a:r>
            <a:r>
              <a:rPr lang="en-IE" b="1" dirty="0" smtClean="0">
                <a:latin typeface="+mn-lt"/>
              </a:rPr>
              <a:t> </a:t>
            </a:r>
            <a:r>
              <a:rPr lang="en-IE" b="1" dirty="0" err="1" smtClean="0">
                <a:latin typeface="+mn-lt"/>
              </a:rPr>
              <a:t>Cirt</a:t>
            </a:r>
            <a:r>
              <a:rPr lang="en-GB" b="1" dirty="0" smtClean="0">
                <a:latin typeface="+mn-lt"/>
              </a:rPr>
              <a:t> </a:t>
            </a:r>
            <a:r>
              <a:rPr dirty="0" smtClean="0">
                <a:latin typeface="+mn-lt"/>
              </a:rPr>
              <a:t>| </a:t>
            </a:r>
            <a:r>
              <a:rPr lang="en-US" dirty="0" smtClean="0">
                <a:latin typeface="+mn-lt"/>
              </a:rPr>
              <a:t>Department of Justice</a:t>
            </a:r>
            <a:endParaRPr dirty="0">
              <a:latin typeface="+mn-lt"/>
            </a:endParaRPr>
          </a:p>
        </p:txBody>
      </p:sp>
    </p:spTree>
    <p:extLst>
      <p:ext uri="{BB962C8B-B14F-4D97-AF65-F5344CB8AC3E}">
        <p14:creationId xmlns:p14="http://schemas.microsoft.com/office/powerpoint/2010/main" val="1241443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p:nvPr/>
        </p:nvSpPr>
        <p:spPr>
          <a:xfrm>
            <a:off x="3708970" y="9482323"/>
            <a:ext cx="18897030" cy="3006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defTabSz="800735">
              <a:lnSpc>
                <a:spcPct val="120000"/>
              </a:lnSpc>
              <a:defRPr sz="3104">
                <a:solidFill>
                  <a:srgbClr val="FFFFFF"/>
                </a:solidFill>
              </a:defRPr>
            </a:lvl1pPr>
            <a:lvl2pPr indent="0" algn="l" defTabSz="800735">
              <a:lnSpc>
                <a:spcPct val="120000"/>
              </a:lnSpc>
              <a:buClr>
                <a:srgbClr val="FFFFFF"/>
              </a:buClr>
              <a:defRPr sz="3104">
                <a:solidFill>
                  <a:srgbClr val="FFFFFF"/>
                </a:solidFill>
                <a:latin typeface="Georgia"/>
                <a:ea typeface="Georgia"/>
                <a:cs typeface="Georgia"/>
                <a:sym typeface="Georgia"/>
              </a:defRPr>
            </a:lvl2pPr>
            <a:lvl3pPr indent="443484" algn="l" defTabSz="800735">
              <a:lnSpc>
                <a:spcPct val="120000"/>
              </a:lnSpc>
              <a:defRPr sz="3104" i="1">
                <a:solidFill>
                  <a:srgbClr val="FFFFFF"/>
                </a:solidFill>
              </a:defRPr>
            </a:lvl3pPr>
            <a:lvl4pPr indent="665226" algn="l" defTabSz="800735">
              <a:lnSpc>
                <a:spcPct val="120000"/>
              </a:lnSpc>
              <a:defRPr sz="3104" i="1">
                <a:solidFill>
                  <a:srgbClr val="FFFFFF"/>
                </a:solidFill>
                <a:latin typeface="Georgia"/>
                <a:ea typeface="Georgia"/>
                <a:cs typeface="Georgia"/>
                <a:sym typeface="Georgia"/>
              </a:defRPr>
            </a:lvl4pPr>
            <a:lvl5pPr indent="886968" algn="l" defTabSz="800735">
              <a:lnSpc>
                <a:spcPct val="120000"/>
              </a:lnSpc>
              <a:defRPr sz="3104"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 name="Rialtas na hÉireann | Government of Ireland"/>
          <p:cNvSpPr txBox="1"/>
          <p:nvPr/>
        </p:nvSpPr>
        <p:spPr>
          <a:xfrm>
            <a:off x="1441449" y="12611805"/>
            <a:ext cx="5329985"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t>
            </a:r>
            <a:r>
              <a:rPr lang="en-IE" b="1" dirty="0" smtClean="0">
                <a:latin typeface="+mn-lt"/>
              </a:rPr>
              <a:t>An </a:t>
            </a:r>
            <a:r>
              <a:rPr lang="en-IE" b="1" dirty="0" err="1" smtClean="0">
                <a:latin typeface="+mn-lt"/>
              </a:rPr>
              <a:t>Roinn</a:t>
            </a:r>
            <a:r>
              <a:rPr lang="en-IE" b="1" dirty="0" smtClean="0">
                <a:latin typeface="+mn-lt"/>
              </a:rPr>
              <a:t> </a:t>
            </a:r>
            <a:r>
              <a:rPr lang="en-IE" b="1" dirty="0" err="1" smtClean="0">
                <a:latin typeface="+mn-lt"/>
              </a:rPr>
              <a:t>Dlí</a:t>
            </a:r>
            <a:r>
              <a:rPr lang="en-IE" b="1" dirty="0" smtClean="0">
                <a:latin typeface="+mn-lt"/>
              </a:rPr>
              <a:t> </a:t>
            </a:r>
            <a:r>
              <a:rPr lang="en-IE" b="1" dirty="0" err="1" smtClean="0">
                <a:latin typeface="+mn-lt"/>
              </a:rPr>
              <a:t>agus</a:t>
            </a:r>
            <a:r>
              <a:rPr lang="en-IE" b="1" dirty="0" smtClean="0">
                <a:latin typeface="+mn-lt"/>
              </a:rPr>
              <a:t> </a:t>
            </a:r>
            <a:r>
              <a:rPr lang="en-IE" b="1" dirty="0" err="1" smtClean="0">
                <a:latin typeface="+mn-lt"/>
              </a:rPr>
              <a:t>Cirt</a:t>
            </a:r>
            <a:r>
              <a:rPr lang="en-IE" b="1" dirty="0" smtClean="0">
                <a:latin typeface="+mn-lt"/>
              </a:rPr>
              <a:t> </a:t>
            </a:r>
            <a:r>
              <a:rPr dirty="0" smtClean="0">
                <a:latin typeface="+mn-lt"/>
              </a:rPr>
              <a:t>| </a:t>
            </a:r>
            <a:r>
              <a:rPr lang="en-US" dirty="0" smtClean="0">
                <a:latin typeface="+mn-lt"/>
              </a:rPr>
              <a:t>Department of Justice</a:t>
            </a:r>
            <a:endParaRPr dirty="0">
              <a:latin typeface="+mn-lt"/>
            </a:endParaRPr>
          </a:p>
        </p:txBody>
      </p:sp>
      <p:pic>
        <p:nvPicPr>
          <p:cNvPr id="9" name="Picture 8"/>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
        <p:nvSpPr>
          <p:cNvPr id="3" name="Text Placeholder 2"/>
          <p:cNvSpPr>
            <a:spLocks noGrp="1"/>
          </p:cNvSpPr>
          <p:nvPr>
            <p:ph type="body" idx="1"/>
          </p:nvPr>
        </p:nvSpPr>
        <p:spPr>
          <a:xfrm>
            <a:off x="1441449" y="3651250"/>
            <a:ext cx="19252867" cy="8702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4" name="Title Placeholder 3"/>
          <p:cNvSpPr>
            <a:spLocks noGrp="1"/>
          </p:cNvSpPr>
          <p:nvPr>
            <p:ph type="title"/>
          </p:nvPr>
        </p:nvSpPr>
        <p:spPr>
          <a:xfrm>
            <a:off x="1411042" y="742245"/>
            <a:ext cx="19283274" cy="2286000"/>
          </a:xfrm>
          <a:prstGeom prst="rect">
            <a:avLst/>
          </a:prstGeom>
        </p:spPr>
        <p:txBody>
          <a:bodyPr vert="horz" lIns="91440" tIns="45720" rIns="91440" bIns="45720" rtlCol="0" anchor="t">
            <a:normAutofit/>
          </a:bodyPr>
          <a:lstStyle/>
          <a:p>
            <a:r>
              <a:rPr lang="en-US" dirty="0" smtClean="0"/>
              <a:t>Title Text</a:t>
            </a:r>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62" r:id="rId2"/>
    <p:sldLayoutId id="2147483658" r:id="rId3"/>
    <p:sldLayoutId id="2147483663" r:id="rId4"/>
    <p:sldLayoutId id="2147483665" r:id="rId5"/>
    <p:sldLayoutId id="2147483664" r:id="rId6"/>
    <p:sldLayoutId id="2147483666" r:id="rId7"/>
    <p:sldLayoutId id="2147483660" r:id="rId8"/>
    <p:sldLayoutId id="2147483669" r:id="rId9"/>
    <p:sldLayoutId id="2147483668" r:id="rId10"/>
    <p:sldLayoutId id="2147483659" r:id="rId11"/>
    <p:sldLayoutId id="2147483667"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marL="0" marR="0" indent="0" algn="l" defTabSz="825500" eaLnBrk="1" latinLnBrk="0" hangingPunct="1">
        <a:lnSpc>
          <a:spcPct val="100000"/>
        </a:lnSpc>
        <a:spcBef>
          <a:spcPts val="0"/>
        </a:spcBef>
        <a:spcAft>
          <a:spcPts val="0"/>
        </a:spcAft>
        <a:buClrTx/>
        <a:buSzTx/>
        <a:buFontTx/>
        <a:buNone/>
        <a:tabLst/>
        <a:defRPr sz="9600" b="1" i="0" u="none" strike="noStrike" cap="none" spc="-180" baseline="0">
          <a:ln>
            <a:noFill/>
          </a:ln>
          <a:solidFill>
            <a:srgbClr val="004D44"/>
          </a:solidFill>
          <a:uFillTx/>
          <a:latin typeface="+mn-lt"/>
          <a:ea typeface="Open Sans"/>
          <a:cs typeface="Open Sans"/>
          <a:sym typeface="Open Sans"/>
        </a:defRPr>
      </a:lvl1pPr>
      <a:lvl2pPr marL="0" marR="0" indent="228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2pPr>
      <a:lvl3pPr marL="0" marR="0" indent="457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3pPr>
      <a:lvl4pPr marL="0" marR="0" indent="685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4pPr>
      <a:lvl5pPr marL="0" marR="0" indent="9144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5pPr>
      <a:lvl6pPr marL="0" marR="0" indent="11430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6pPr>
      <a:lvl7pPr marL="0" marR="0" indent="1371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7pPr>
      <a:lvl8pPr marL="0" marR="0" indent="1600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8pPr>
      <a:lvl9pPr marL="0" marR="0" indent="1828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9pPr>
    </p:titleStyle>
    <p:bodyStyle>
      <a:lvl1pPr marL="0" marR="0" indent="0" algn="l" defTabSz="825500" eaLnBrk="1" fontAlgn="auto" latinLnBrk="0" hangingPunct="1">
        <a:lnSpc>
          <a:spcPct val="110000"/>
        </a:lnSpc>
        <a:spcBef>
          <a:spcPts val="0"/>
        </a:spcBef>
        <a:spcAft>
          <a:spcPts val="0"/>
        </a:spcAft>
        <a:buClrTx/>
        <a:buSzTx/>
        <a:buFontTx/>
        <a:buNone/>
        <a:tabLst/>
        <a:defRPr sz="8800" b="0" i="0" u="none" strike="noStrike" cap="none" spc="-150" baseline="0">
          <a:ln>
            <a:noFill/>
          </a:ln>
          <a:solidFill>
            <a:srgbClr val="5E5E5E"/>
          </a:solidFill>
          <a:uFillTx/>
          <a:latin typeface="+mn-lt"/>
          <a:ea typeface="Open Sans"/>
          <a:cs typeface="Open Sans"/>
          <a:sym typeface="Open Sans"/>
        </a:defRPr>
      </a:lvl1pPr>
      <a:lvl2pPr marL="0" marR="0" indent="228600" algn="l" defTabSz="825500" eaLnBrk="1" fontAlgn="auto" latinLnBrk="0" hangingPunct="1">
        <a:lnSpc>
          <a:spcPct val="110000"/>
        </a:lnSpc>
        <a:spcBef>
          <a:spcPts val="0"/>
        </a:spcBef>
        <a:spcAft>
          <a:spcPts val="0"/>
        </a:spcAft>
        <a:buClrTx/>
        <a:buSzTx/>
        <a:buFontTx/>
        <a:buNone/>
        <a:tabLst/>
        <a:defRPr sz="6000" b="0" i="0" u="none" strike="noStrike" cap="none" spc="-150" baseline="0">
          <a:ln>
            <a:noFill/>
          </a:ln>
          <a:solidFill>
            <a:srgbClr val="5E5E5E"/>
          </a:solidFill>
          <a:uFillTx/>
          <a:latin typeface="+mn-lt"/>
          <a:ea typeface="Open Sans"/>
          <a:cs typeface="Open Sans"/>
          <a:sym typeface="Open Sans"/>
        </a:defRPr>
      </a:lvl2pPr>
      <a:lvl3pPr marL="1440000" marR="0" indent="-857250" algn="l" defTabSz="825500" eaLnBrk="1" fontAlgn="auto" latinLnBrk="0" hangingPunct="1">
        <a:lnSpc>
          <a:spcPct val="110000"/>
        </a:lnSpc>
        <a:spcBef>
          <a:spcPts val="0"/>
        </a:spcBef>
        <a:spcAft>
          <a:spcPts val="0"/>
        </a:spcAft>
        <a:buClr>
          <a:srgbClr val="83BE41"/>
        </a:buClr>
        <a:buSzTx/>
        <a:buFont typeface=".AppleSystemUIFont" charset="-120"/>
        <a:buChar char="—"/>
        <a:tabLst/>
        <a:defRPr sz="6000" b="0" i="1" u="none" strike="noStrike" cap="none" spc="-150" baseline="0">
          <a:ln>
            <a:noFill/>
          </a:ln>
          <a:solidFill>
            <a:srgbClr val="5E5E5E"/>
          </a:solidFill>
          <a:uFillTx/>
          <a:latin typeface="+mn-lt"/>
          <a:ea typeface="Open Sans"/>
          <a:cs typeface="Open Sans"/>
          <a:sym typeface="Open Sans"/>
        </a:defRPr>
      </a:lvl3pPr>
      <a:lvl4pPr marL="216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0" u="none" strike="noStrike" cap="none" spc="-150" baseline="0">
          <a:ln>
            <a:noFill/>
          </a:ln>
          <a:solidFill>
            <a:srgbClr val="5E5E5E"/>
          </a:solidFill>
          <a:uFillTx/>
          <a:latin typeface="+mn-lt"/>
          <a:ea typeface="Open Sans"/>
          <a:cs typeface="Open Sans"/>
          <a:sym typeface="Open Sans"/>
        </a:defRPr>
      </a:lvl4pPr>
      <a:lvl5pPr marL="288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1" u="none" strike="noStrike" cap="none" spc="-150" baseline="0">
          <a:ln>
            <a:noFill/>
          </a:ln>
          <a:solidFill>
            <a:srgbClr val="5E5E5E"/>
          </a:solidFill>
          <a:uFillTx/>
          <a:latin typeface="+mn-lt"/>
          <a:ea typeface="Open Sans"/>
          <a:cs typeface="Open Sans"/>
          <a:sym typeface="Open Sans"/>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p:bodyStyle>
    <p:otherStyle>
      <a:lvl1pPr marL="0" marR="0" indent="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1pPr>
      <a:lvl2pPr marL="0" marR="0" indent="228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2pPr>
      <a:lvl3pPr marL="0" marR="0" indent="457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3pPr>
      <a:lvl4pPr marL="0" marR="0" indent="685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4pPr>
      <a:lvl5pPr marL="0" marR="0" indent="9144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5pPr>
      <a:lvl6pPr marL="0" marR="0" indent="11430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6pPr>
      <a:lvl7pPr marL="0" marR="0" indent="1371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7pPr>
      <a:lvl8pPr marL="0" marR="0" indent="1600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8pPr>
      <a:lvl9pPr marL="0" marR="0" indent="1828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amlcompliance.ie/"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mailto:antimoneylaundering@justice.i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970" y="3272590"/>
            <a:ext cx="18897030" cy="5005136"/>
          </a:xfrm>
        </p:spPr>
        <p:txBody>
          <a:bodyPr>
            <a:normAutofit fontScale="90000"/>
          </a:bodyPr>
          <a:lstStyle/>
          <a:p>
            <a:pPr algn="ctr"/>
            <a:r>
              <a:rPr lang="en-IE" dirty="0" smtClean="0">
                <a:latin typeface="Calibri" panose="020F0502020204030204" pitchFamily="34" charset="0"/>
                <a:cs typeface="Calibri" panose="020F0502020204030204" pitchFamily="34" charset="0"/>
              </a:rPr>
              <a:t>Inspection Process</a:t>
            </a:r>
            <a:br>
              <a:rPr lang="en-IE" dirty="0" smtClean="0">
                <a:latin typeface="Calibri" panose="020F0502020204030204" pitchFamily="34" charset="0"/>
                <a:cs typeface="Calibri" panose="020F0502020204030204" pitchFamily="34" charset="0"/>
              </a:rPr>
            </a:br>
            <a:r>
              <a:rPr lang="en-IE" dirty="0" smtClean="0">
                <a:latin typeface="Calibri" panose="020F0502020204030204" pitchFamily="34" charset="0"/>
                <a:cs typeface="Calibri" panose="020F0502020204030204" pitchFamily="34" charset="0"/>
              </a:rPr>
              <a:t/>
            </a:r>
            <a:br>
              <a:rPr lang="en-IE" dirty="0" smtClean="0">
                <a:latin typeface="Calibri" panose="020F0502020204030204" pitchFamily="34" charset="0"/>
                <a:cs typeface="Calibri" panose="020F0502020204030204" pitchFamily="34" charset="0"/>
              </a:rPr>
            </a:br>
            <a:r>
              <a:rPr lang="en-IE" sz="9800" dirty="0" smtClean="0">
                <a:latin typeface="Calibri" panose="020F0502020204030204" pitchFamily="34" charset="0"/>
                <a:cs typeface="Calibri" panose="020F0502020204030204" pitchFamily="34" charset="0"/>
              </a:rPr>
              <a:t>Tax Advisers</a:t>
            </a:r>
            <a:endParaRPr lang="en-IE" sz="9800" dirty="0">
              <a:latin typeface="Calibri" panose="020F0502020204030204" pitchFamily="34" charset="0"/>
              <a:cs typeface="Calibri" panose="020F0502020204030204" pitchFamily="34" charset="0"/>
            </a:endParaRPr>
          </a:p>
        </p:txBody>
      </p:sp>
      <p:sp>
        <p:nvSpPr>
          <p:cNvPr id="3" name="Text Placeholder 2"/>
          <p:cNvSpPr>
            <a:spLocks noGrp="1"/>
          </p:cNvSpPr>
          <p:nvPr>
            <p:ph type="body" sz="quarter" idx="1"/>
          </p:nvPr>
        </p:nvSpPr>
        <p:spPr>
          <a:xfrm>
            <a:off x="3341077" y="10691446"/>
            <a:ext cx="19264923" cy="2356339"/>
          </a:xfrm>
        </p:spPr>
        <p:txBody>
          <a:bodyPr>
            <a:normAutofit/>
          </a:bodyPr>
          <a:lstStyle/>
          <a:p>
            <a:r>
              <a:rPr lang="en-IE" sz="6000" dirty="0" smtClean="0">
                <a:latin typeface="Calibri" panose="020F0502020204030204" pitchFamily="34" charset="0"/>
                <a:cs typeface="Calibri" panose="020F0502020204030204" pitchFamily="34" charset="0"/>
              </a:rPr>
              <a:t>John Conway</a:t>
            </a:r>
          </a:p>
          <a:p>
            <a:r>
              <a:rPr lang="en-IE" sz="6000" dirty="0" smtClean="0">
                <a:latin typeface="Calibri" panose="020F0502020204030204" pitchFamily="34" charset="0"/>
                <a:cs typeface="Calibri" panose="020F0502020204030204" pitchFamily="34" charset="0"/>
              </a:rPr>
              <a:t>Regulatory Investigator</a:t>
            </a:r>
            <a:endParaRPr lang="en-IE" sz="6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1904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1451" y="1389185"/>
            <a:ext cx="19770224" cy="10919120"/>
          </a:xfrm>
        </p:spPr>
        <p:txBody>
          <a:bodyPr>
            <a:normAutofit fontScale="92500" lnSpcReduction="20000"/>
          </a:bodyPr>
          <a:lstStyle/>
          <a:p>
            <a:r>
              <a:rPr lang="en-IE" sz="6500" b="1" dirty="0" smtClean="0">
                <a:latin typeface="Calibri" panose="020F0502020204030204" pitchFamily="34" charset="0"/>
                <a:cs typeface="Calibri" panose="020F0502020204030204" pitchFamily="34" charset="0"/>
              </a:rPr>
              <a:t>Overview of Obligations</a:t>
            </a:r>
          </a:p>
          <a:p>
            <a:r>
              <a:rPr lang="en-IE" sz="5800" b="1" dirty="0" smtClean="0">
                <a:latin typeface="Calibri" panose="020F0502020204030204" pitchFamily="34" charset="0"/>
                <a:cs typeface="Calibri" panose="020F0502020204030204" pitchFamily="34" charset="0"/>
              </a:rPr>
              <a:t>Suspicious </a:t>
            </a:r>
            <a:r>
              <a:rPr lang="en-IE" sz="5800" b="1" dirty="0">
                <a:latin typeface="Calibri" panose="020F0502020204030204" pitchFamily="34" charset="0"/>
                <a:cs typeface="Calibri" panose="020F0502020204030204" pitchFamily="34" charset="0"/>
              </a:rPr>
              <a:t>Transaction Reporting (STR</a:t>
            </a:r>
            <a:r>
              <a:rPr lang="en-IE" sz="5800" b="1" dirty="0" smtClean="0">
                <a:latin typeface="Calibri" panose="020F0502020204030204" pitchFamily="34" charset="0"/>
                <a:cs typeface="Calibri" panose="020F0502020204030204" pitchFamily="34" charset="0"/>
              </a:rPr>
              <a:t>)</a:t>
            </a:r>
          </a:p>
          <a:p>
            <a:endParaRPr lang="en-IE" sz="6400" b="1" dirty="0">
              <a:latin typeface="Calibri" panose="020F0502020204030204" pitchFamily="34" charset="0"/>
              <a:cs typeface="Calibri" panose="020F0502020204030204" pitchFamily="34" charset="0"/>
            </a:endParaRPr>
          </a:p>
          <a:p>
            <a:r>
              <a:rPr lang="en-IE" sz="6400" u="sng" dirty="0">
                <a:latin typeface="Calibri" panose="020F0502020204030204" pitchFamily="34" charset="0"/>
                <a:cs typeface="Calibri" panose="020F0502020204030204" pitchFamily="34" charset="0"/>
              </a:rPr>
              <a:t>Section 42 </a:t>
            </a:r>
            <a:r>
              <a:rPr lang="en-IE" sz="6400" dirty="0">
                <a:latin typeface="Calibri" panose="020F0502020204030204" pitchFamily="34" charset="0"/>
                <a:cs typeface="Calibri" panose="020F0502020204030204" pitchFamily="34" charset="0"/>
              </a:rPr>
              <a:t>– requirement to report knowledge, suspicion or reasonable grounds for suspicion </a:t>
            </a:r>
          </a:p>
          <a:p>
            <a:pPr marL="1143000" indent="-1143000">
              <a:buFont typeface="Arial" panose="020B0604020202020204" pitchFamily="34" charset="0"/>
              <a:buChar char="•"/>
            </a:pPr>
            <a:r>
              <a:rPr lang="en-IE" sz="6400" dirty="0">
                <a:latin typeface="Calibri" panose="020F0502020204030204" pitchFamily="34" charset="0"/>
                <a:cs typeface="Calibri" panose="020F0502020204030204" pitchFamily="34" charset="0"/>
              </a:rPr>
              <a:t>Internal policies, controls and procedures should document the procedure to follow from detection to reporting</a:t>
            </a:r>
          </a:p>
          <a:p>
            <a:pPr marL="1143000" indent="-1143000">
              <a:buFont typeface="Arial" panose="020B0604020202020204" pitchFamily="34" charset="0"/>
              <a:buChar char="•"/>
            </a:pPr>
            <a:r>
              <a:rPr lang="en-IE" sz="6400" dirty="0">
                <a:latin typeface="Calibri" panose="020F0502020204030204" pitchFamily="34" charset="0"/>
                <a:cs typeface="Calibri" panose="020F0502020204030204" pitchFamily="34" charset="0"/>
              </a:rPr>
              <a:t>Registration on </a:t>
            </a:r>
            <a:r>
              <a:rPr lang="en-IE" sz="6400" dirty="0" err="1">
                <a:latin typeface="Calibri" panose="020F0502020204030204" pitchFamily="34" charset="0"/>
                <a:cs typeface="Calibri" panose="020F0502020204030204" pitchFamily="34" charset="0"/>
              </a:rPr>
              <a:t>GoAML</a:t>
            </a:r>
            <a:r>
              <a:rPr lang="en-IE" sz="6400" dirty="0">
                <a:latin typeface="Calibri" panose="020F0502020204030204" pitchFamily="34" charset="0"/>
                <a:cs typeface="Calibri" panose="020F0502020204030204" pitchFamily="34" charset="0"/>
              </a:rPr>
              <a:t> and ROS</a:t>
            </a:r>
          </a:p>
          <a:p>
            <a:pPr marL="1143000" indent="-1143000">
              <a:buFont typeface="Arial" panose="020B0604020202020204" pitchFamily="34" charset="0"/>
              <a:buChar char="•"/>
            </a:pPr>
            <a:r>
              <a:rPr lang="en-IE" sz="6400" dirty="0">
                <a:latin typeface="Calibri" panose="020F0502020204030204" pitchFamily="34" charset="0"/>
                <a:cs typeface="Calibri" panose="020F0502020204030204" pitchFamily="34" charset="0"/>
              </a:rPr>
              <a:t>Dual reporting to both the </a:t>
            </a:r>
            <a:r>
              <a:rPr lang="en-IE" sz="6400" dirty="0" smtClean="0">
                <a:latin typeface="Calibri" panose="020F0502020204030204" pitchFamily="34" charset="0"/>
                <a:cs typeface="Calibri" panose="020F0502020204030204" pitchFamily="34" charset="0"/>
              </a:rPr>
              <a:t>Garda Financial </a:t>
            </a:r>
            <a:r>
              <a:rPr lang="en-IE" sz="6400" dirty="0">
                <a:latin typeface="Calibri" panose="020F0502020204030204" pitchFamily="34" charset="0"/>
                <a:cs typeface="Calibri" panose="020F0502020204030204" pitchFamily="34" charset="0"/>
              </a:rPr>
              <a:t>Intelligence Unit (FIU) and the Revenue Commissioners </a:t>
            </a:r>
          </a:p>
          <a:p>
            <a:pPr marL="1143000" indent="-1143000">
              <a:buFont typeface="Arial" panose="020B0604020202020204" pitchFamily="34" charset="0"/>
              <a:buChar char="•"/>
            </a:pPr>
            <a:r>
              <a:rPr lang="en-IE" sz="6400" dirty="0">
                <a:latin typeface="Calibri" panose="020F0502020204030204" pitchFamily="34" charset="0"/>
                <a:cs typeface="Calibri" panose="020F0502020204030204" pitchFamily="34" charset="0"/>
              </a:rPr>
              <a:t>Documented explanation as to why a STR was not submitted if suspicion detected</a:t>
            </a:r>
          </a:p>
          <a:p>
            <a:pPr marL="1143000" indent="-1143000">
              <a:buFont typeface="Arial" panose="020B0604020202020204" pitchFamily="34" charset="0"/>
              <a:buChar char="•"/>
            </a:pPr>
            <a:r>
              <a:rPr lang="en-IE" sz="6400" dirty="0" smtClean="0">
                <a:latin typeface="Calibri" panose="020F0502020204030204" pitchFamily="34" charset="0"/>
                <a:cs typeface="Calibri" panose="020F0502020204030204" pitchFamily="34" charset="0"/>
              </a:rPr>
              <a:t>Note: Tipping off is an offence </a:t>
            </a:r>
            <a:endParaRPr lang="en-IE" sz="6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7103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1451" y="1301262"/>
            <a:ext cx="19770224" cy="11236569"/>
          </a:xfrm>
        </p:spPr>
        <p:txBody>
          <a:bodyPr>
            <a:normAutofit/>
          </a:bodyPr>
          <a:lstStyle/>
          <a:p>
            <a:r>
              <a:rPr lang="en-IE" sz="6000" b="1" dirty="0">
                <a:latin typeface="Calibri" panose="020F0502020204030204" pitchFamily="34" charset="0"/>
                <a:cs typeface="Calibri" panose="020F0502020204030204" pitchFamily="34" charset="0"/>
              </a:rPr>
              <a:t>Overview of </a:t>
            </a:r>
            <a:r>
              <a:rPr lang="en-IE" sz="6000" b="1" dirty="0" smtClean="0">
                <a:latin typeface="Calibri" panose="020F0502020204030204" pitchFamily="34" charset="0"/>
                <a:cs typeface="Calibri" panose="020F0502020204030204" pitchFamily="34" charset="0"/>
              </a:rPr>
              <a:t>Obligations</a:t>
            </a:r>
            <a:endParaRPr lang="en-IE" sz="6000" b="1" dirty="0">
              <a:latin typeface="Calibri" panose="020F0502020204030204" pitchFamily="34" charset="0"/>
              <a:cs typeface="Calibri" panose="020F0502020204030204" pitchFamily="34" charset="0"/>
            </a:endParaRPr>
          </a:p>
          <a:p>
            <a:r>
              <a:rPr lang="en-IE" sz="5400" b="1" dirty="0" smtClean="0">
                <a:latin typeface="Calibri" panose="020F0502020204030204" pitchFamily="34" charset="0"/>
                <a:cs typeface="Calibri" panose="020F0502020204030204" pitchFamily="34" charset="0"/>
              </a:rPr>
              <a:t>Staff </a:t>
            </a:r>
            <a:r>
              <a:rPr lang="en-IE" sz="5400" b="1" dirty="0">
                <a:latin typeface="Calibri" panose="020F0502020204030204" pitchFamily="34" charset="0"/>
                <a:cs typeface="Calibri" panose="020F0502020204030204" pitchFamily="34" charset="0"/>
              </a:rPr>
              <a:t>Instruction &amp; </a:t>
            </a:r>
            <a:r>
              <a:rPr lang="en-IE" sz="5400" b="1" dirty="0" smtClean="0">
                <a:latin typeface="Calibri" panose="020F0502020204030204" pitchFamily="34" charset="0"/>
                <a:cs typeface="Calibri" panose="020F0502020204030204" pitchFamily="34" charset="0"/>
              </a:rPr>
              <a:t>Training</a:t>
            </a:r>
          </a:p>
          <a:p>
            <a:endParaRPr lang="en-IE" sz="2800" b="1" dirty="0">
              <a:latin typeface="Calibri" panose="020F0502020204030204" pitchFamily="34" charset="0"/>
              <a:cs typeface="Calibri" panose="020F0502020204030204" pitchFamily="34" charset="0"/>
            </a:endParaRPr>
          </a:p>
          <a:p>
            <a:r>
              <a:rPr lang="en-IE" sz="5400" u="sng" dirty="0">
                <a:latin typeface="Calibri" panose="020F0502020204030204" pitchFamily="34" charset="0"/>
                <a:cs typeface="Calibri" panose="020F0502020204030204" pitchFamily="34" charset="0"/>
              </a:rPr>
              <a:t>Section 54(6) </a:t>
            </a:r>
            <a:r>
              <a:rPr lang="en-IE" sz="5400" dirty="0">
                <a:latin typeface="Calibri" panose="020F0502020204030204" pitchFamily="34" charset="0"/>
                <a:cs typeface="Calibri" panose="020F0502020204030204" pitchFamily="34" charset="0"/>
              </a:rPr>
              <a:t>– all persons involved in the conduct of the designated persons business are </a:t>
            </a:r>
            <a:r>
              <a:rPr lang="en-IE" sz="5400" dirty="0" smtClean="0">
                <a:latin typeface="Calibri" panose="020F0502020204030204" pitchFamily="34" charset="0"/>
                <a:cs typeface="Calibri" panose="020F0502020204030204" pitchFamily="34" charset="0"/>
              </a:rPr>
              <a:t>– </a:t>
            </a:r>
          </a:p>
          <a:p>
            <a:endParaRPr lang="en-IE" sz="2800" dirty="0">
              <a:latin typeface="Calibri" panose="020F0502020204030204" pitchFamily="34" charset="0"/>
              <a:cs typeface="Calibri" panose="020F0502020204030204" pitchFamily="34" charset="0"/>
            </a:endParaRPr>
          </a:p>
          <a:p>
            <a:pPr marL="1219200" lvl="3" indent="0">
              <a:buNone/>
            </a:pPr>
            <a:r>
              <a:rPr lang="en-IE" sz="5400" dirty="0">
                <a:solidFill>
                  <a:srgbClr val="004D44"/>
                </a:solidFill>
                <a:latin typeface="Calibri" panose="020F0502020204030204" pitchFamily="34" charset="0"/>
                <a:cs typeface="Calibri" panose="020F0502020204030204" pitchFamily="34" charset="0"/>
              </a:rPr>
              <a:t>(a) Instructed on the law and</a:t>
            </a:r>
          </a:p>
          <a:p>
            <a:pPr marL="1219200" lvl="3" indent="0">
              <a:buNone/>
            </a:pPr>
            <a:r>
              <a:rPr lang="en-IE" sz="5400" dirty="0">
                <a:solidFill>
                  <a:srgbClr val="004D44"/>
                </a:solidFill>
                <a:latin typeface="Calibri" panose="020F0502020204030204" pitchFamily="34" charset="0"/>
                <a:cs typeface="Calibri" panose="020F0502020204030204" pitchFamily="34" charset="0"/>
              </a:rPr>
              <a:t>(b) That appropriate ongoing training is </a:t>
            </a:r>
            <a:r>
              <a:rPr lang="en-IE" sz="5400" dirty="0" smtClean="0">
                <a:solidFill>
                  <a:srgbClr val="004D44"/>
                </a:solidFill>
                <a:latin typeface="Calibri" panose="020F0502020204030204" pitchFamily="34" charset="0"/>
                <a:cs typeface="Calibri" panose="020F0502020204030204" pitchFamily="34" charset="0"/>
              </a:rPr>
              <a:t>provided</a:t>
            </a:r>
          </a:p>
          <a:p>
            <a:endParaRPr lang="en-IE" sz="2800" dirty="0">
              <a:latin typeface="Calibri" panose="020F0502020204030204" pitchFamily="34" charset="0"/>
              <a:cs typeface="Calibri" panose="020F0502020204030204" pitchFamily="34" charset="0"/>
            </a:endParaRPr>
          </a:p>
          <a:p>
            <a:pPr marL="1143000" indent="-1143000">
              <a:buFont typeface="Arial" panose="020B0604020202020204" pitchFamily="34" charset="0"/>
              <a:buChar char="•"/>
            </a:pPr>
            <a:r>
              <a:rPr lang="en-IE" sz="5400" dirty="0">
                <a:latin typeface="Calibri" panose="020F0502020204030204" pitchFamily="34" charset="0"/>
                <a:cs typeface="Calibri" panose="020F0502020204030204" pitchFamily="34" charset="0"/>
              </a:rPr>
              <a:t>Provide copies of training material, training attendance records and information relating to the method of delivery and how often training is </a:t>
            </a:r>
            <a:r>
              <a:rPr lang="en-IE" sz="5400" dirty="0" smtClean="0">
                <a:latin typeface="Calibri" panose="020F0502020204030204" pitchFamily="34" charset="0"/>
                <a:cs typeface="Calibri" panose="020F0502020204030204" pitchFamily="34" charset="0"/>
              </a:rPr>
              <a:t>delivered/refreshed</a:t>
            </a:r>
            <a:endParaRPr lang="en-IE" sz="5400" dirty="0">
              <a:latin typeface="Calibri" panose="020F0502020204030204" pitchFamily="34" charset="0"/>
              <a:cs typeface="Calibri" panose="020F0502020204030204" pitchFamily="34" charset="0"/>
            </a:endParaRPr>
          </a:p>
          <a:p>
            <a:endParaRPr lang="en-IE" sz="5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8796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1451" y="1389184"/>
            <a:ext cx="19770224" cy="11746523"/>
          </a:xfrm>
        </p:spPr>
        <p:txBody>
          <a:bodyPr>
            <a:normAutofit/>
          </a:bodyPr>
          <a:lstStyle/>
          <a:p>
            <a:r>
              <a:rPr lang="en-IE" sz="6000" b="1" dirty="0">
                <a:latin typeface="Calibri" panose="020F0502020204030204" pitchFamily="34" charset="0"/>
                <a:cs typeface="Calibri" panose="020F0502020204030204" pitchFamily="34" charset="0"/>
              </a:rPr>
              <a:t>Overview of </a:t>
            </a:r>
            <a:r>
              <a:rPr lang="en-IE" sz="6000" b="1" dirty="0" smtClean="0">
                <a:latin typeface="Calibri" panose="020F0502020204030204" pitchFamily="34" charset="0"/>
                <a:cs typeface="Calibri" panose="020F0502020204030204" pitchFamily="34" charset="0"/>
              </a:rPr>
              <a:t>Obligations</a:t>
            </a:r>
            <a:endParaRPr lang="en-IE" sz="6000" b="1" dirty="0">
              <a:latin typeface="Calibri" panose="020F0502020204030204" pitchFamily="34" charset="0"/>
              <a:cs typeface="Calibri" panose="020F0502020204030204" pitchFamily="34" charset="0"/>
            </a:endParaRPr>
          </a:p>
          <a:p>
            <a:r>
              <a:rPr lang="en-IE" sz="5400" b="1" dirty="0" smtClean="0">
                <a:latin typeface="Calibri" panose="020F0502020204030204" pitchFamily="34" charset="0"/>
                <a:cs typeface="Calibri" panose="020F0502020204030204" pitchFamily="34" charset="0"/>
              </a:rPr>
              <a:t>Internal </a:t>
            </a:r>
            <a:r>
              <a:rPr lang="en-IE" sz="5400" b="1" dirty="0">
                <a:latin typeface="Calibri" panose="020F0502020204030204" pitchFamily="34" charset="0"/>
                <a:cs typeface="Calibri" panose="020F0502020204030204" pitchFamily="34" charset="0"/>
              </a:rPr>
              <a:t>Policies &amp; </a:t>
            </a:r>
            <a:r>
              <a:rPr lang="en-IE" sz="5400" b="1" dirty="0" smtClean="0">
                <a:latin typeface="Calibri" panose="020F0502020204030204" pitchFamily="34" charset="0"/>
                <a:cs typeface="Calibri" panose="020F0502020204030204" pitchFamily="34" charset="0"/>
              </a:rPr>
              <a:t>Procedures</a:t>
            </a:r>
          </a:p>
          <a:p>
            <a:endParaRPr lang="en-IE" sz="2800" b="1" dirty="0">
              <a:latin typeface="Calibri" panose="020F0502020204030204" pitchFamily="34" charset="0"/>
              <a:cs typeface="Calibri" panose="020F0502020204030204" pitchFamily="34" charset="0"/>
            </a:endParaRPr>
          </a:p>
          <a:p>
            <a:r>
              <a:rPr lang="en-IE" sz="5400" u="sng" dirty="0">
                <a:latin typeface="Calibri" panose="020F0502020204030204" pitchFamily="34" charset="0"/>
                <a:cs typeface="Calibri" panose="020F0502020204030204" pitchFamily="34" charset="0"/>
              </a:rPr>
              <a:t>Section 54 </a:t>
            </a:r>
            <a:r>
              <a:rPr lang="en-IE" sz="5400" dirty="0">
                <a:latin typeface="Calibri" panose="020F0502020204030204" pitchFamily="34" charset="0"/>
                <a:cs typeface="Calibri" panose="020F0502020204030204" pitchFamily="34" charset="0"/>
              </a:rPr>
              <a:t>– Internal policies, controls and procedures in relation to the business to prevent and detect ML/TF</a:t>
            </a:r>
          </a:p>
          <a:p>
            <a:pPr marL="1143000" indent="-1143000">
              <a:buFont typeface="Arial" panose="020B0604020202020204" pitchFamily="34" charset="0"/>
              <a:buChar char="•"/>
            </a:pPr>
            <a:r>
              <a:rPr lang="en-IE" sz="5400" dirty="0" smtClean="0">
                <a:latin typeface="Calibri" panose="020F0502020204030204" pitchFamily="34" charset="0"/>
                <a:cs typeface="Calibri" panose="020F0502020204030204" pitchFamily="34" charset="0"/>
              </a:rPr>
              <a:t>Flows from the Business Risk Assessment</a:t>
            </a:r>
          </a:p>
          <a:p>
            <a:pPr marL="1143000" indent="-1143000">
              <a:buFont typeface="Arial" panose="020B0604020202020204" pitchFamily="34" charset="0"/>
              <a:buChar char="•"/>
            </a:pPr>
            <a:r>
              <a:rPr lang="en-IE" sz="5400" smtClean="0">
                <a:latin typeface="Calibri" panose="020F0502020204030204" pitchFamily="34" charset="0"/>
                <a:cs typeface="Calibri" panose="020F0502020204030204" pitchFamily="34" charset="0"/>
              </a:rPr>
              <a:t>Section 54(3): Document </a:t>
            </a:r>
            <a:r>
              <a:rPr lang="en-IE" sz="5400" dirty="0" smtClean="0">
                <a:latin typeface="Calibri" panose="020F0502020204030204" pitchFamily="34" charset="0"/>
                <a:cs typeface="Calibri" panose="020F0502020204030204" pitchFamily="34" charset="0"/>
              </a:rPr>
              <a:t>controls for CDD</a:t>
            </a:r>
            <a:r>
              <a:rPr lang="en-IE" sz="5400" dirty="0">
                <a:latin typeface="Calibri" panose="020F0502020204030204" pitchFamily="34" charset="0"/>
                <a:cs typeface="Calibri" panose="020F0502020204030204" pitchFamily="34" charset="0"/>
              </a:rPr>
              <a:t>, Risk, Monitoring, STRs, Training, Records </a:t>
            </a:r>
          </a:p>
          <a:p>
            <a:pPr marL="1143000" indent="-1143000">
              <a:buFont typeface="Arial" panose="020B0604020202020204" pitchFamily="34" charset="0"/>
              <a:buChar char="•"/>
            </a:pPr>
            <a:r>
              <a:rPr lang="en-IE" sz="5400" dirty="0">
                <a:latin typeface="Calibri" panose="020F0502020204030204" pitchFamily="34" charset="0"/>
                <a:cs typeface="Calibri" panose="020F0502020204030204" pitchFamily="34" charset="0"/>
              </a:rPr>
              <a:t>Documented, signed and dated</a:t>
            </a:r>
          </a:p>
          <a:p>
            <a:pPr marL="1143000" indent="-1143000">
              <a:buFont typeface="Arial" panose="020B0604020202020204" pitchFamily="34" charset="0"/>
              <a:buChar char="•"/>
            </a:pPr>
            <a:r>
              <a:rPr lang="en-IE" sz="5400" dirty="0">
                <a:latin typeface="Calibri" panose="020F0502020204030204" pitchFamily="34" charset="0"/>
                <a:cs typeface="Calibri" panose="020F0502020204030204" pitchFamily="34" charset="0"/>
              </a:rPr>
              <a:t>Evidence of approval at senior management level</a:t>
            </a:r>
          </a:p>
          <a:p>
            <a:pPr marL="1143000" indent="-1143000">
              <a:buFont typeface="Arial" panose="020B0604020202020204" pitchFamily="34" charset="0"/>
              <a:buChar char="•"/>
            </a:pPr>
            <a:r>
              <a:rPr lang="en-IE" sz="5400" dirty="0">
                <a:latin typeface="Calibri" panose="020F0502020204030204" pitchFamily="34" charset="0"/>
                <a:cs typeface="Calibri" panose="020F0502020204030204" pitchFamily="34" charset="0"/>
              </a:rPr>
              <a:t>Reviewed as and when required </a:t>
            </a:r>
            <a:r>
              <a:rPr lang="en-IE" sz="5400" dirty="0" smtClean="0">
                <a:latin typeface="Calibri" panose="020F0502020204030204" pitchFamily="34" charset="0"/>
                <a:cs typeface="Calibri" panose="020F0502020204030204" pitchFamily="34" charset="0"/>
              </a:rPr>
              <a:t>and/or </a:t>
            </a:r>
            <a:r>
              <a:rPr lang="en-IE" sz="5400" dirty="0">
                <a:latin typeface="Calibri" panose="020F0502020204030204" pitchFamily="34" charset="0"/>
                <a:cs typeface="Calibri" panose="020F0502020204030204" pitchFamily="34" charset="0"/>
              </a:rPr>
              <a:t>on an annual basis</a:t>
            </a:r>
          </a:p>
          <a:p>
            <a:pPr marL="1143000" indent="-1143000">
              <a:buFont typeface="Arial" panose="020B0604020202020204" pitchFamily="34" charset="0"/>
              <a:buChar char="•"/>
            </a:pPr>
            <a:r>
              <a:rPr lang="en-IE" sz="5400" dirty="0" smtClean="0">
                <a:latin typeface="Calibri" panose="020F0502020204030204" pitchFamily="34" charset="0"/>
                <a:cs typeface="Calibri" panose="020F0502020204030204" pitchFamily="34" charset="0"/>
              </a:rPr>
              <a:t>Section </a:t>
            </a:r>
            <a:r>
              <a:rPr lang="en-IE" sz="5400" dirty="0">
                <a:latin typeface="Calibri" panose="020F0502020204030204" pitchFamily="34" charset="0"/>
                <a:cs typeface="Calibri" panose="020F0502020204030204" pitchFamily="34" charset="0"/>
              </a:rPr>
              <a:t>54(6A) – Internal protected disclosure </a:t>
            </a:r>
            <a:r>
              <a:rPr lang="en-IE" sz="5400" dirty="0" smtClean="0">
                <a:latin typeface="Calibri" panose="020F0502020204030204" pitchFamily="34" charset="0"/>
                <a:cs typeface="Calibri" panose="020F0502020204030204" pitchFamily="34" charset="0"/>
              </a:rPr>
              <a:t>policy</a:t>
            </a:r>
          </a:p>
        </p:txBody>
      </p:sp>
    </p:spTree>
    <p:extLst>
      <p:ext uri="{BB962C8B-B14F-4D97-AF65-F5344CB8AC3E}">
        <p14:creationId xmlns:p14="http://schemas.microsoft.com/office/powerpoint/2010/main" val="130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50630" y="1266092"/>
            <a:ext cx="21804923" cy="11641016"/>
          </a:xfrm>
        </p:spPr>
        <p:txBody>
          <a:bodyPr>
            <a:normAutofit fontScale="32500" lnSpcReduction="20000"/>
          </a:bodyPr>
          <a:lstStyle/>
          <a:p>
            <a:r>
              <a:rPr lang="en-IE" sz="18500" b="1" dirty="0" smtClean="0">
                <a:latin typeface="Calibri" panose="020F0502020204030204" pitchFamily="34" charset="0"/>
                <a:cs typeface="Calibri" panose="020F0502020204030204" pitchFamily="34" charset="0"/>
              </a:rPr>
              <a:t>Overview of Obligations</a:t>
            </a:r>
          </a:p>
          <a:p>
            <a:r>
              <a:rPr lang="en-IE" sz="16600" b="1" dirty="0" smtClean="0">
                <a:latin typeface="Calibri" panose="020F0502020204030204" pitchFamily="34" charset="0"/>
                <a:cs typeface="Calibri" panose="020F0502020204030204" pitchFamily="34" charset="0"/>
              </a:rPr>
              <a:t>Record Keeping</a:t>
            </a:r>
          </a:p>
          <a:p>
            <a:endParaRPr lang="en-IE" sz="8600" b="1" dirty="0">
              <a:latin typeface="Calibri" panose="020F0502020204030204" pitchFamily="34" charset="0"/>
              <a:cs typeface="Calibri" panose="020F0502020204030204" pitchFamily="34" charset="0"/>
            </a:endParaRPr>
          </a:p>
          <a:p>
            <a:r>
              <a:rPr lang="en-IE" sz="16600" u="sng" dirty="0">
                <a:latin typeface="Calibri" panose="020F0502020204030204" pitchFamily="34" charset="0"/>
                <a:cs typeface="Calibri" panose="020F0502020204030204" pitchFamily="34" charset="0"/>
              </a:rPr>
              <a:t>Section 55 </a:t>
            </a:r>
            <a:r>
              <a:rPr lang="en-IE" sz="16600" dirty="0">
                <a:latin typeface="Calibri" panose="020F0502020204030204" pitchFamily="34" charset="0"/>
                <a:cs typeface="Calibri" panose="020F0502020204030204" pitchFamily="34" charset="0"/>
              </a:rPr>
              <a:t>– Keeping of records by designated </a:t>
            </a:r>
            <a:r>
              <a:rPr lang="en-IE" sz="16600" dirty="0" smtClean="0">
                <a:latin typeface="Calibri" panose="020F0502020204030204" pitchFamily="34" charset="0"/>
                <a:cs typeface="Calibri" panose="020F0502020204030204" pitchFamily="34" charset="0"/>
              </a:rPr>
              <a:t>persons</a:t>
            </a:r>
          </a:p>
          <a:p>
            <a:endParaRPr lang="en-IE" sz="8600" dirty="0">
              <a:latin typeface="Calibri" panose="020F0502020204030204" pitchFamily="34" charset="0"/>
              <a:cs typeface="Calibri" panose="020F0502020204030204" pitchFamily="34" charset="0"/>
            </a:endParaRPr>
          </a:p>
          <a:p>
            <a:pPr marL="1143000" indent="-1143000">
              <a:buFont typeface="Arial" panose="020B0604020202020204" pitchFamily="34" charset="0"/>
              <a:buChar char="•"/>
            </a:pPr>
            <a:r>
              <a:rPr lang="en-IE" sz="16600" dirty="0" smtClean="0">
                <a:latin typeface="Calibri" panose="020F0502020204030204" pitchFamily="34" charset="0"/>
                <a:cs typeface="Calibri" panose="020F0502020204030204" pitchFamily="34" charset="0"/>
              </a:rPr>
              <a:t>Demonstrates compliance</a:t>
            </a:r>
          </a:p>
          <a:p>
            <a:pPr marL="1143000" indent="-1143000">
              <a:buFont typeface="Arial" panose="020B0604020202020204" pitchFamily="34" charset="0"/>
              <a:buChar char="•"/>
            </a:pPr>
            <a:r>
              <a:rPr lang="en-IE" sz="16600" dirty="0" smtClean="0">
                <a:latin typeface="Calibri" panose="020F0502020204030204" pitchFamily="34" charset="0"/>
                <a:cs typeface="Calibri" panose="020F0502020204030204" pitchFamily="34" charset="0"/>
              </a:rPr>
              <a:t>Keep appropriate records demonstrating procedures </a:t>
            </a:r>
            <a:r>
              <a:rPr lang="en-IE" sz="16600" dirty="0">
                <a:latin typeface="Calibri" panose="020F0502020204030204" pitchFamily="34" charset="0"/>
                <a:cs typeface="Calibri" panose="020F0502020204030204" pitchFamily="34" charset="0"/>
              </a:rPr>
              <a:t>applied and information obtained in relation to each customer</a:t>
            </a:r>
          </a:p>
          <a:p>
            <a:pPr marL="1143000" indent="-1143000">
              <a:buFont typeface="Arial" panose="020B0604020202020204" pitchFamily="34" charset="0"/>
              <a:buChar char="•"/>
            </a:pPr>
            <a:r>
              <a:rPr lang="en-IE" sz="16600" dirty="0">
                <a:latin typeface="Calibri" panose="020F0502020204030204" pitchFamily="34" charset="0"/>
                <a:cs typeface="Calibri" panose="020F0502020204030204" pitchFamily="34" charset="0"/>
              </a:rPr>
              <a:t>Keep </a:t>
            </a:r>
            <a:r>
              <a:rPr lang="en-IE" sz="16600" dirty="0" smtClean="0">
                <a:latin typeface="Calibri" panose="020F0502020204030204" pitchFamily="34" charset="0"/>
                <a:cs typeface="Calibri" panose="020F0502020204030204" pitchFamily="34" charset="0"/>
              </a:rPr>
              <a:t>appropriate records </a:t>
            </a:r>
            <a:r>
              <a:rPr lang="en-IE" sz="16600" dirty="0">
                <a:latin typeface="Calibri" panose="020F0502020204030204" pitchFamily="34" charset="0"/>
                <a:cs typeface="Calibri" panose="020F0502020204030204" pitchFamily="34" charset="0"/>
              </a:rPr>
              <a:t>evidencing the history of services and transactions carried out in relation to each customer</a:t>
            </a:r>
          </a:p>
          <a:p>
            <a:pPr marL="1143000" indent="-1143000">
              <a:buFont typeface="Arial" panose="020B0604020202020204" pitchFamily="34" charset="0"/>
              <a:buChar char="•"/>
            </a:pPr>
            <a:r>
              <a:rPr lang="en-IE" sz="16600" dirty="0" smtClean="0">
                <a:latin typeface="Calibri" panose="020F0502020204030204" pitchFamily="34" charset="0"/>
                <a:cs typeface="Calibri" panose="020F0502020204030204" pitchFamily="34" charset="0"/>
              </a:rPr>
              <a:t>Records </a:t>
            </a:r>
            <a:r>
              <a:rPr lang="en-IE" sz="16600" dirty="0">
                <a:latin typeface="Calibri" panose="020F0502020204030204" pitchFamily="34" charset="0"/>
                <a:cs typeface="Calibri" panose="020F0502020204030204" pitchFamily="34" charset="0"/>
              </a:rPr>
              <a:t>shall be retained for a period of not </a:t>
            </a:r>
            <a:r>
              <a:rPr lang="en-IE" sz="16600" dirty="0" smtClean="0">
                <a:latin typeface="Calibri" panose="020F0502020204030204" pitchFamily="34" charset="0"/>
                <a:cs typeface="Calibri" panose="020F0502020204030204" pitchFamily="34" charset="0"/>
              </a:rPr>
              <a:t>less than five years after the last transaction.</a:t>
            </a:r>
            <a:endParaRPr lang="en-IE" sz="16600" dirty="0">
              <a:latin typeface="Calibri" panose="020F0502020204030204" pitchFamily="34" charset="0"/>
              <a:cs typeface="Calibri" panose="020F0502020204030204" pitchFamily="34" charset="0"/>
            </a:endParaRPr>
          </a:p>
          <a:p>
            <a:pPr marL="1143000" indent="-1143000">
              <a:buFont typeface="Arial" panose="020B0604020202020204" pitchFamily="34" charset="0"/>
              <a:buChar char="•"/>
            </a:pPr>
            <a:r>
              <a:rPr lang="en-IE" sz="16600" dirty="0" smtClean="0">
                <a:latin typeface="Calibri" panose="020F0502020204030204" pitchFamily="34" charset="0"/>
                <a:cs typeface="Calibri" panose="020F0502020204030204" pitchFamily="34" charset="0"/>
              </a:rPr>
              <a:t>Orderly </a:t>
            </a:r>
            <a:r>
              <a:rPr lang="en-IE" sz="16600" dirty="0">
                <a:latin typeface="Calibri" panose="020F0502020204030204" pitchFamily="34" charset="0"/>
                <a:cs typeface="Calibri" panose="020F0502020204030204" pitchFamily="34" charset="0"/>
              </a:rPr>
              <a:t>presentation of files and records allows for ease of review </a:t>
            </a:r>
          </a:p>
          <a:p>
            <a:pPr marL="1143000" indent="-1143000">
              <a:buFont typeface="Arial" panose="020B0604020202020204" pitchFamily="34" charset="0"/>
              <a:buChar char="•"/>
            </a:pPr>
            <a:r>
              <a:rPr lang="en-IE" sz="16600" dirty="0">
                <a:latin typeface="Calibri" panose="020F0502020204030204" pitchFamily="34" charset="0"/>
                <a:cs typeface="Calibri" panose="020F0502020204030204" pitchFamily="34" charset="0"/>
              </a:rPr>
              <a:t>Information provided after inspection may not be taken </a:t>
            </a:r>
            <a:r>
              <a:rPr lang="en-IE" sz="16600" dirty="0" smtClean="0">
                <a:latin typeface="Calibri" panose="020F0502020204030204" pitchFamily="34" charset="0"/>
                <a:cs typeface="Calibri" panose="020F0502020204030204" pitchFamily="34" charset="0"/>
              </a:rPr>
              <a:t>into consideration</a:t>
            </a:r>
          </a:p>
          <a:p>
            <a:pPr marL="1143000" indent="-1143000">
              <a:buFont typeface="Arial" panose="020B0604020202020204" pitchFamily="34" charset="0"/>
              <a:buChar char="•"/>
            </a:pPr>
            <a:endParaRPr lang="en-IE" sz="16600" dirty="0">
              <a:latin typeface="Calibri" panose="020F0502020204030204" pitchFamily="34" charset="0"/>
              <a:cs typeface="Calibri" panose="020F0502020204030204" pitchFamily="34" charset="0"/>
            </a:endParaRPr>
          </a:p>
          <a:p>
            <a:endParaRPr lang="en-I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1977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4" name="Text Placeholder 3"/>
          <p:cNvSpPr>
            <a:spLocks noGrp="1"/>
          </p:cNvSpPr>
          <p:nvPr>
            <p:ph type="body" sz="quarter" idx="12"/>
          </p:nvPr>
        </p:nvSpPr>
        <p:spPr>
          <a:xfrm>
            <a:off x="1462298" y="3555999"/>
            <a:ext cx="19843222" cy="8644021"/>
          </a:xfrm>
        </p:spPr>
        <p:txBody>
          <a:bodyPr/>
          <a:lstStyle/>
          <a:p>
            <a:endParaRPr lang="en-US" dirty="0"/>
          </a:p>
          <a:p>
            <a:r>
              <a:rPr lang="en-US" dirty="0" smtClean="0"/>
              <a:t>Website:		</a:t>
            </a:r>
            <a:r>
              <a:rPr lang="en-US" dirty="0" smtClean="0">
                <a:hlinkClick r:id="rId3"/>
              </a:rPr>
              <a:t>www.amlcompliance.ie</a:t>
            </a:r>
            <a:r>
              <a:rPr lang="en-US" dirty="0" smtClean="0"/>
              <a:t> </a:t>
            </a:r>
          </a:p>
          <a:p>
            <a:endParaRPr lang="en-US" dirty="0"/>
          </a:p>
          <a:p>
            <a:r>
              <a:rPr lang="en-US" dirty="0" smtClean="0"/>
              <a:t>Email: 			</a:t>
            </a:r>
            <a:r>
              <a:rPr lang="en-US" dirty="0" smtClean="0">
                <a:hlinkClick r:id="rId4"/>
              </a:rPr>
              <a:t>antimoneylaundering@justice.ie</a:t>
            </a:r>
            <a:endParaRPr lang="en-US" dirty="0" smtClean="0"/>
          </a:p>
          <a:p>
            <a:endParaRPr lang="en-US" dirty="0"/>
          </a:p>
          <a:p>
            <a:r>
              <a:rPr lang="en-US" dirty="0" smtClean="0"/>
              <a:t>Telephone</a:t>
            </a:r>
            <a:r>
              <a:rPr lang="en-US" dirty="0"/>
              <a:t>: </a:t>
            </a:r>
            <a:r>
              <a:rPr lang="en-US" dirty="0" smtClean="0"/>
              <a:t>	</a:t>
            </a:r>
            <a:r>
              <a:rPr lang="en-US" dirty="0" smtClean="0">
                <a:hlinkClick r:id="rId4"/>
              </a:rPr>
              <a:t>01 602 8400</a:t>
            </a:r>
            <a:endParaRPr lang="en-US" dirty="0"/>
          </a:p>
          <a:p>
            <a:endParaRPr lang="en-US" dirty="0" smtClean="0">
              <a:solidFill>
                <a:schemeClr val="accent1">
                  <a:lumMod val="75000"/>
                </a:schemeClr>
              </a:solidFill>
            </a:endParaRPr>
          </a:p>
          <a:p>
            <a:endParaRPr lang="en-US" dirty="0" smtClean="0"/>
          </a:p>
          <a:p>
            <a:endParaRPr lang="en-US" dirty="0" smtClean="0"/>
          </a:p>
          <a:p>
            <a:endParaRPr lang="en-US" dirty="0" smtClean="0"/>
          </a:p>
          <a:p>
            <a:endParaRPr lang="en-US" dirty="0"/>
          </a:p>
          <a:p>
            <a:endParaRPr lang="en-US" dirty="0" smtClean="0"/>
          </a:p>
        </p:txBody>
      </p:sp>
    </p:spTree>
    <p:extLst>
      <p:ext uri="{BB962C8B-B14F-4D97-AF65-F5344CB8AC3E}">
        <p14:creationId xmlns:p14="http://schemas.microsoft.com/office/powerpoint/2010/main" val="4084896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1451" y="1300480"/>
            <a:ext cx="19770224" cy="11007825"/>
          </a:xfrm>
        </p:spPr>
        <p:txBody>
          <a:bodyPr>
            <a:normAutofit/>
          </a:bodyPr>
          <a:lstStyle/>
          <a:p>
            <a:r>
              <a:rPr lang="en-IE" sz="6000" b="1" dirty="0" smtClean="0">
                <a:latin typeface="Calibri" panose="020F0502020204030204" pitchFamily="34" charset="0"/>
                <a:cs typeface="Calibri" panose="020F0502020204030204" pitchFamily="34" charset="0"/>
              </a:rPr>
              <a:t>Legislation</a:t>
            </a:r>
          </a:p>
          <a:p>
            <a:endParaRPr lang="en-IE" sz="2800" b="1" dirty="0">
              <a:latin typeface="Calibri" panose="020F0502020204030204" pitchFamily="34" charset="0"/>
              <a:cs typeface="Calibri" panose="020F0502020204030204" pitchFamily="34" charset="0"/>
            </a:endParaRPr>
          </a:p>
          <a:p>
            <a:pPr marL="1143000" indent="-1143000">
              <a:buFont typeface="Arial" panose="020B0604020202020204" pitchFamily="34" charset="0"/>
              <a:buChar char="•"/>
            </a:pPr>
            <a:r>
              <a:rPr lang="en-IE" sz="5400" dirty="0">
                <a:latin typeface="Calibri" panose="020F0502020204030204" pitchFamily="34" charset="0"/>
                <a:cs typeface="Calibri" panose="020F0502020204030204" pitchFamily="34" charset="0"/>
              </a:rPr>
              <a:t>Criminal Justice (Money Laundering &amp; Terrorist Financing) Act 2010 as amended</a:t>
            </a:r>
          </a:p>
          <a:p>
            <a:endParaRPr lang="en-IE" sz="2800" b="1" dirty="0">
              <a:latin typeface="Calibri" panose="020F0502020204030204" pitchFamily="34" charset="0"/>
              <a:cs typeface="Calibri" panose="020F0502020204030204" pitchFamily="34" charset="0"/>
            </a:endParaRPr>
          </a:p>
          <a:p>
            <a:r>
              <a:rPr lang="en-IE" sz="6000" b="1" dirty="0" smtClean="0">
                <a:latin typeface="Calibri" panose="020F0502020204030204" pitchFamily="34" charset="0"/>
                <a:cs typeface="Calibri" panose="020F0502020204030204" pitchFamily="34" charset="0"/>
              </a:rPr>
              <a:t>Compliance </a:t>
            </a:r>
            <a:r>
              <a:rPr lang="en-IE" sz="6000" b="1" dirty="0">
                <a:latin typeface="Calibri" panose="020F0502020204030204" pitchFamily="34" charset="0"/>
                <a:cs typeface="Calibri" panose="020F0502020204030204" pitchFamily="34" charset="0"/>
              </a:rPr>
              <a:t>Inspection </a:t>
            </a:r>
            <a:r>
              <a:rPr lang="en-IE" sz="6000" b="1" dirty="0" smtClean="0">
                <a:latin typeface="Calibri" panose="020F0502020204030204" pitchFamily="34" charset="0"/>
                <a:cs typeface="Calibri" panose="020F0502020204030204" pitchFamily="34" charset="0"/>
              </a:rPr>
              <a:t>Process</a:t>
            </a:r>
          </a:p>
          <a:p>
            <a:endParaRPr lang="en-IE" sz="2800" b="1" dirty="0">
              <a:latin typeface="Calibri" panose="020F0502020204030204" pitchFamily="34" charset="0"/>
              <a:cs typeface="Calibri" panose="020F0502020204030204" pitchFamily="34" charset="0"/>
            </a:endParaRPr>
          </a:p>
          <a:p>
            <a:pPr marL="1143000" indent="-1143000">
              <a:buFont typeface="Arial" panose="020B0604020202020204" pitchFamily="34" charset="0"/>
              <a:buChar char="•"/>
            </a:pPr>
            <a:r>
              <a:rPr lang="en-IE" sz="5400" dirty="0">
                <a:latin typeface="Calibri" panose="020F0502020204030204" pitchFamily="34" charset="0"/>
                <a:cs typeface="Calibri" panose="020F0502020204030204" pitchFamily="34" charset="0"/>
              </a:rPr>
              <a:t>Risk based approach to supervision</a:t>
            </a:r>
          </a:p>
          <a:p>
            <a:pPr marL="1143000" indent="-1143000">
              <a:buFont typeface="Arial" panose="020B0604020202020204" pitchFamily="34" charset="0"/>
              <a:buChar char="•"/>
            </a:pPr>
            <a:r>
              <a:rPr lang="en-IE" sz="5400" dirty="0">
                <a:latin typeface="Calibri" panose="020F0502020204030204" pitchFamily="34" charset="0"/>
                <a:cs typeface="Calibri" panose="020F0502020204030204" pitchFamily="34" charset="0"/>
              </a:rPr>
              <a:t>Length and format of compliance inspection</a:t>
            </a:r>
          </a:p>
          <a:p>
            <a:pPr marL="1143000" indent="-1143000">
              <a:buFont typeface="Arial" panose="020B0604020202020204" pitchFamily="34" charset="0"/>
              <a:buChar char="•"/>
            </a:pPr>
            <a:r>
              <a:rPr lang="en-IE" sz="5400" dirty="0">
                <a:latin typeface="Calibri" panose="020F0502020204030204" pitchFamily="34" charset="0"/>
                <a:cs typeface="Calibri" panose="020F0502020204030204" pitchFamily="34" charset="0"/>
              </a:rPr>
              <a:t>Outcome of inspection</a:t>
            </a:r>
          </a:p>
          <a:p>
            <a:endParaRPr lang="en-IE"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8856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1451" y="1347538"/>
            <a:ext cx="19770224" cy="10960768"/>
          </a:xfrm>
        </p:spPr>
        <p:txBody>
          <a:bodyPr>
            <a:normAutofit fontScale="25000" lnSpcReduction="20000"/>
          </a:bodyPr>
          <a:lstStyle/>
          <a:p>
            <a:r>
              <a:rPr lang="en-IE" sz="24000" b="1" dirty="0" smtClean="0">
                <a:latin typeface="Calibri" panose="020F0502020204030204" pitchFamily="34" charset="0"/>
                <a:cs typeface="Calibri" panose="020F0502020204030204" pitchFamily="34" charset="0"/>
              </a:rPr>
              <a:t>Overview of Inspection process</a:t>
            </a:r>
            <a:endParaRPr lang="en-IE" sz="24000" b="1" dirty="0">
              <a:latin typeface="Calibri" panose="020F0502020204030204" pitchFamily="34" charset="0"/>
              <a:cs typeface="Calibri" panose="020F0502020204030204" pitchFamily="34" charset="0"/>
            </a:endParaRPr>
          </a:p>
          <a:p>
            <a:endParaRPr lang="en-IE" sz="11200" dirty="0" smtClean="0">
              <a:latin typeface="Calibri" panose="020F0502020204030204" pitchFamily="34" charset="0"/>
              <a:cs typeface="Calibri" panose="020F0502020204030204" pitchFamily="34" charset="0"/>
            </a:endParaRPr>
          </a:p>
          <a:p>
            <a:pPr marL="1143000" indent="-1143000">
              <a:buFont typeface="Arial" panose="020B0604020202020204" pitchFamily="34" charset="0"/>
              <a:buChar char="•"/>
            </a:pPr>
            <a:r>
              <a:rPr lang="en-IE" sz="21600" dirty="0" smtClean="0">
                <a:latin typeface="Calibri" panose="020F0502020204030204" pitchFamily="34" charset="0"/>
                <a:cs typeface="Calibri" panose="020F0502020204030204" pitchFamily="34" charset="0"/>
              </a:rPr>
              <a:t>Notification of Inspection</a:t>
            </a:r>
          </a:p>
          <a:p>
            <a:pPr marL="2362200" lvl="2" indent="-1143000">
              <a:buFont typeface="Arial" panose="020B0604020202020204" pitchFamily="34" charset="0"/>
              <a:buChar char="•"/>
            </a:pPr>
            <a:r>
              <a:rPr lang="en-IE" sz="17600" i="0" dirty="0" smtClean="0">
                <a:solidFill>
                  <a:srgbClr val="004D44"/>
                </a:solidFill>
                <a:latin typeface="Calibri" panose="020F0502020204030204" pitchFamily="34" charset="0"/>
                <a:cs typeface="Calibri" panose="020F0502020204030204" pitchFamily="34" charset="0"/>
              </a:rPr>
              <a:t>May be required to forward documents prior to the inspection (via a secure link)</a:t>
            </a:r>
            <a:endParaRPr lang="en-IE" sz="17600" i="0" dirty="0">
              <a:solidFill>
                <a:srgbClr val="004D44"/>
              </a:solidFill>
              <a:latin typeface="Calibri" panose="020F0502020204030204" pitchFamily="34" charset="0"/>
              <a:cs typeface="Calibri" panose="020F0502020204030204" pitchFamily="34" charset="0"/>
            </a:endParaRPr>
          </a:p>
          <a:p>
            <a:pPr marL="1143000" indent="-1143000">
              <a:buFont typeface="Arial" panose="020B0604020202020204" pitchFamily="34" charset="0"/>
              <a:buChar char="•"/>
            </a:pPr>
            <a:r>
              <a:rPr lang="en-IE" sz="21600" dirty="0" smtClean="0">
                <a:latin typeface="Calibri" panose="020F0502020204030204" pitchFamily="34" charset="0"/>
                <a:cs typeface="Calibri" panose="020F0502020204030204" pitchFamily="34" charset="0"/>
              </a:rPr>
              <a:t>Inspection Day</a:t>
            </a:r>
          </a:p>
          <a:p>
            <a:pPr marL="2362200" lvl="2" indent="-1143000">
              <a:buFont typeface="Arial" panose="020B0604020202020204" pitchFamily="34" charset="0"/>
              <a:buChar char="•"/>
            </a:pPr>
            <a:r>
              <a:rPr lang="en-IE" sz="17600" i="0" spc="-150" dirty="0">
                <a:solidFill>
                  <a:srgbClr val="004D44"/>
                </a:solidFill>
                <a:latin typeface="Calibri" panose="020F0502020204030204" pitchFamily="34" charset="0"/>
                <a:cs typeface="Calibri" panose="020F0502020204030204" pitchFamily="34" charset="0"/>
              </a:rPr>
              <a:t>Examination of details of the Tax Adviser including its ownership, directorship, addresses and any other relevant details</a:t>
            </a:r>
            <a:r>
              <a:rPr lang="en-IE" sz="17600" i="0" spc="-150" dirty="0" smtClean="0">
                <a:solidFill>
                  <a:srgbClr val="004D44"/>
                </a:solidFill>
                <a:latin typeface="Calibri" panose="020F0502020204030204" pitchFamily="34" charset="0"/>
                <a:cs typeface="Calibri" panose="020F0502020204030204" pitchFamily="34" charset="0"/>
              </a:rPr>
              <a:t>.</a:t>
            </a:r>
          </a:p>
          <a:p>
            <a:pPr marL="2362200" lvl="2" indent="-1143000">
              <a:buFont typeface="Arial" panose="020B0604020202020204" pitchFamily="34" charset="0"/>
              <a:buChar char="•"/>
            </a:pPr>
            <a:r>
              <a:rPr lang="en-IE" sz="17600" i="0" dirty="0">
                <a:solidFill>
                  <a:srgbClr val="004D44"/>
                </a:solidFill>
                <a:latin typeface="Calibri" panose="020F0502020204030204" pitchFamily="34" charset="0"/>
                <a:cs typeface="Calibri" panose="020F0502020204030204" pitchFamily="34" charset="0"/>
              </a:rPr>
              <a:t>Examination of </a:t>
            </a:r>
            <a:r>
              <a:rPr lang="en-IE" sz="17600" i="0" dirty="0" smtClean="0">
                <a:solidFill>
                  <a:srgbClr val="004D44"/>
                </a:solidFill>
                <a:latin typeface="Calibri" panose="020F0502020204030204" pitchFamily="34" charset="0"/>
                <a:cs typeface="Calibri" panose="020F0502020204030204" pitchFamily="34" charset="0"/>
              </a:rPr>
              <a:t>documented business </a:t>
            </a:r>
            <a:r>
              <a:rPr lang="en-IE" sz="17600" i="0" dirty="0">
                <a:solidFill>
                  <a:srgbClr val="004D44"/>
                </a:solidFill>
                <a:latin typeface="Calibri" panose="020F0502020204030204" pitchFamily="34" charset="0"/>
                <a:cs typeface="Calibri" panose="020F0502020204030204" pitchFamily="34" charset="0"/>
              </a:rPr>
              <a:t>risk </a:t>
            </a:r>
            <a:r>
              <a:rPr lang="en-IE" sz="17600" i="0" dirty="0" smtClean="0">
                <a:solidFill>
                  <a:srgbClr val="004D44"/>
                </a:solidFill>
                <a:latin typeface="Calibri" panose="020F0502020204030204" pitchFamily="34" charset="0"/>
                <a:cs typeface="Calibri" panose="020F0502020204030204" pitchFamily="34" charset="0"/>
              </a:rPr>
              <a:t>assessment</a:t>
            </a:r>
          </a:p>
          <a:p>
            <a:pPr marL="2362200" lvl="2" indent="-1143000">
              <a:buFont typeface="Arial" panose="020B0604020202020204" pitchFamily="34" charset="0"/>
              <a:buChar char="•"/>
            </a:pPr>
            <a:r>
              <a:rPr lang="en-IE" sz="17600" i="0" dirty="0">
                <a:solidFill>
                  <a:srgbClr val="004D44"/>
                </a:solidFill>
                <a:latin typeface="Calibri" panose="020F0502020204030204" pitchFamily="34" charset="0"/>
                <a:cs typeface="Calibri" panose="020F0502020204030204" pitchFamily="34" charset="0"/>
              </a:rPr>
              <a:t>Examination of the Tax Adviser’s policies and procedures in </a:t>
            </a:r>
            <a:r>
              <a:rPr lang="en-IE" sz="17600" i="0" dirty="0" smtClean="0">
                <a:solidFill>
                  <a:srgbClr val="004D44"/>
                </a:solidFill>
                <a:latin typeface="Calibri" panose="020F0502020204030204" pitchFamily="34" charset="0"/>
                <a:cs typeface="Calibri" panose="020F0502020204030204" pitchFamily="34" charset="0"/>
              </a:rPr>
              <a:t>place</a:t>
            </a:r>
          </a:p>
          <a:p>
            <a:pPr marL="2362200" lvl="2" indent="-1143000">
              <a:buFont typeface="Arial" panose="020B0604020202020204" pitchFamily="34" charset="0"/>
              <a:buChar char="•"/>
            </a:pPr>
            <a:r>
              <a:rPr lang="en-IE" sz="17600" i="0" dirty="0" smtClean="0">
                <a:solidFill>
                  <a:srgbClr val="004D44"/>
                </a:solidFill>
                <a:latin typeface="Calibri" panose="020F0502020204030204" pitchFamily="34" charset="0"/>
                <a:cs typeface="Calibri" panose="020F0502020204030204" pitchFamily="34" charset="0"/>
              </a:rPr>
              <a:t>Examination </a:t>
            </a:r>
            <a:r>
              <a:rPr lang="en-IE" sz="17600" i="0" dirty="0">
                <a:solidFill>
                  <a:srgbClr val="004D44"/>
                </a:solidFill>
                <a:latin typeface="Calibri" panose="020F0502020204030204" pitchFamily="34" charset="0"/>
                <a:cs typeface="Calibri" panose="020F0502020204030204" pitchFamily="34" charset="0"/>
              </a:rPr>
              <a:t>of the details of any staff training </a:t>
            </a:r>
            <a:endParaRPr lang="en-IE" sz="17600" i="0" dirty="0" smtClean="0">
              <a:solidFill>
                <a:srgbClr val="004D44"/>
              </a:solidFill>
              <a:latin typeface="Calibri" panose="020F0502020204030204" pitchFamily="34" charset="0"/>
              <a:cs typeface="Calibri" panose="020F0502020204030204" pitchFamily="34" charset="0"/>
            </a:endParaRPr>
          </a:p>
          <a:p>
            <a:pPr marL="2362200" lvl="2" indent="-1143000">
              <a:buFont typeface="Arial" panose="020B0604020202020204" pitchFamily="34" charset="0"/>
              <a:buChar char="•"/>
            </a:pPr>
            <a:r>
              <a:rPr lang="en-IE" sz="17600" i="0" dirty="0" smtClean="0">
                <a:solidFill>
                  <a:srgbClr val="004D44"/>
                </a:solidFill>
                <a:latin typeface="Calibri" panose="020F0502020204030204" pitchFamily="34" charset="0"/>
                <a:cs typeface="Calibri" panose="020F0502020204030204" pitchFamily="34" charset="0"/>
              </a:rPr>
              <a:t>Examination </a:t>
            </a:r>
            <a:r>
              <a:rPr lang="en-IE" sz="17600" i="0" dirty="0">
                <a:solidFill>
                  <a:srgbClr val="004D44"/>
                </a:solidFill>
                <a:latin typeface="Calibri" panose="020F0502020204030204" pitchFamily="34" charset="0"/>
                <a:cs typeface="Calibri" panose="020F0502020204030204" pitchFamily="34" charset="0"/>
              </a:rPr>
              <a:t>of the business’s records to demonstrate compliance with the </a:t>
            </a:r>
            <a:r>
              <a:rPr lang="en-IE" sz="17600" i="0" dirty="0" smtClean="0">
                <a:solidFill>
                  <a:srgbClr val="004D44"/>
                </a:solidFill>
                <a:latin typeface="Calibri" panose="020F0502020204030204" pitchFamily="34" charset="0"/>
                <a:cs typeface="Calibri" panose="020F0502020204030204" pitchFamily="34" charset="0"/>
              </a:rPr>
              <a:t>Act</a:t>
            </a:r>
          </a:p>
          <a:p>
            <a:pPr marL="2971800" lvl="3" indent="-1143000">
              <a:buFont typeface="Arial" panose="020B0604020202020204" pitchFamily="34" charset="0"/>
              <a:buChar char="•"/>
            </a:pPr>
            <a:r>
              <a:rPr lang="en-IE" sz="17600" dirty="0" smtClean="0">
                <a:solidFill>
                  <a:srgbClr val="004D44"/>
                </a:solidFill>
                <a:latin typeface="Calibri" panose="020F0502020204030204" pitchFamily="34" charset="0"/>
                <a:cs typeface="Calibri" panose="020F0502020204030204" pitchFamily="34" charset="0"/>
              </a:rPr>
              <a:t>Customer Risk Assessment (High Risk/PEPs)</a:t>
            </a:r>
          </a:p>
          <a:p>
            <a:pPr marL="2971800" lvl="3" indent="-1143000">
              <a:buFont typeface="Arial" panose="020B0604020202020204" pitchFamily="34" charset="0"/>
              <a:buChar char="•"/>
            </a:pPr>
            <a:r>
              <a:rPr lang="en-IE" sz="17600" dirty="0" smtClean="0">
                <a:solidFill>
                  <a:srgbClr val="004D44"/>
                </a:solidFill>
                <a:latin typeface="Calibri" panose="020F0502020204030204" pitchFamily="34" charset="0"/>
                <a:cs typeface="Calibri" panose="020F0502020204030204" pitchFamily="34" charset="0"/>
              </a:rPr>
              <a:t>Customer Due Diligence documentation (ID Verification, Source of Funds/Wealth, Ultimate Beneficial owner documentation)</a:t>
            </a:r>
          </a:p>
          <a:p>
            <a:pPr marL="2362200" lvl="2" indent="-1143000">
              <a:buFont typeface="Arial" panose="020B0604020202020204" pitchFamily="34" charset="0"/>
              <a:buChar char="•"/>
            </a:pPr>
            <a:r>
              <a:rPr lang="en-IE" sz="17600" i="0" dirty="0" smtClean="0">
                <a:solidFill>
                  <a:srgbClr val="004D44"/>
                </a:solidFill>
                <a:latin typeface="Calibri" panose="020F0502020204030204" pitchFamily="34" charset="0"/>
                <a:cs typeface="Calibri" panose="020F0502020204030204" pitchFamily="34" charset="0"/>
              </a:rPr>
              <a:t>Examination </a:t>
            </a:r>
            <a:r>
              <a:rPr lang="en-IE" sz="17600" i="0" dirty="0">
                <a:solidFill>
                  <a:srgbClr val="004D44"/>
                </a:solidFill>
                <a:latin typeface="Calibri" panose="020F0502020204030204" pitchFamily="34" charset="0"/>
                <a:cs typeface="Calibri" panose="020F0502020204030204" pitchFamily="34" charset="0"/>
              </a:rPr>
              <a:t>of any suspicious transactions encountered by the </a:t>
            </a:r>
            <a:r>
              <a:rPr lang="en-IE" sz="17600" i="0" dirty="0" smtClean="0">
                <a:solidFill>
                  <a:srgbClr val="004D44"/>
                </a:solidFill>
                <a:latin typeface="Calibri" panose="020F0502020204030204" pitchFamily="34" charset="0"/>
                <a:cs typeface="Calibri" panose="020F0502020204030204" pitchFamily="34" charset="0"/>
              </a:rPr>
              <a:t>business</a:t>
            </a:r>
          </a:p>
          <a:p>
            <a:pPr marL="2362200" lvl="2" indent="-1143000">
              <a:buFont typeface="Arial" panose="020B0604020202020204" pitchFamily="34" charset="0"/>
              <a:buChar char="•"/>
            </a:pPr>
            <a:r>
              <a:rPr lang="en-IE" sz="17600" i="0" dirty="0">
                <a:solidFill>
                  <a:srgbClr val="004D44"/>
                </a:solidFill>
                <a:latin typeface="Calibri" panose="020F0502020204030204" pitchFamily="34" charset="0"/>
                <a:cs typeface="Calibri" panose="020F0502020204030204" pitchFamily="34" charset="0"/>
              </a:rPr>
              <a:t>An inventory of documents </a:t>
            </a:r>
            <a:r>
              <a:rPr lang="en-IE" sz="17600" i="0" dirty="0" smtClean="0">
                <a:solidFill>
                  <a:srgbClr val="004D44"/>
                </a:solidFill>
                <a:latin typeface="Calibri" panose="020F0502020204030204" pitchFamily="34" charset="0"/>
                <a:cs typeface="Calibri" panose="020F0502020204030204" pitchFamily="34" charset="0"/>
              </a:rPr>
              <a:t>supplied to the Authorised </a:t>
            </a:r>
            <a:r>
              <a:rPr lang="en-IE" sz="17600" i="0" dirty="0">
                <a:solidFill>
                  <a:srgbClr val="004D44"/>
                </a:solidFill>
                <a:latin typeface="Calibri" panose="020F0502020204030204" pitchFamily="34" charset="0"/>
                <a:cs typeface="Calibri" panose="020F0502020204030204" pitchFamily="34" charset="0"/>
              </a:rPr>
              <a:t>officer </a:t>
            </a:r>
            <a:r>
              <a:rPr lang="en-IE" sz="17600" i="0" dirty="0" smtClean="0">
                <a:solidFill>
                  <a:srgbClr val="004D44"/>
                </a:solidFill>
                <a:latin typeface="Calibri" panose="020F0502020204030204" pitchFamily="34" charset="0"/>
                <a:cs typeface="Calibri" panose="020F0502020204030204" pitchFamily="34" charset="0"/>
              </a:rPr>
              <a:t>on the day will </a:t>
            </a:r>
            <a:r>
              <a:rPr lang="en-IE" sz="17600" i="0" dirty="0">
                <a:solidFill>
                  <a:srgbClr val="004D44"/>
                </a:solidFill>
                <a:latin typeface="Calibri" panose="020F0502020204030204" pitchFamily="34" charset="0"/>
                <a:cs typeface="Calibri" panose="020F0502020204030204" pitchFamily="34" charset="0"/>
              </a:rPr>
              <a:t>be drawn up and </a:t>
            </a:r>
            <a:r>
              <a:rPr lang="en-IE" sz="17600" i="0" dirty="0" smtClean="0">
                <a:solidFill>
                  <a:srgbClr val="004D44"/>
                </a:solidFill>
                <a:latin typeface="Calibri" panose="020F0502020204030204" pitchFamily="34" charset="0"/>
                <a:cs typeface="Calibri" panose="020F0502020204030204" pitchFamily="34" charset="0"/>
              </a:rPr>
              <a:t>agreed</a:t>
            </a:r>
          </a:p>
        </p:txBody>
      </p:sp>
    </p:spTree>
    <p:extLst>
      <p:ext uri="{BB962C8B-B14F-4D97-AF65-F5344CB8AC3E}">
        <p14:creationId xmlns:p14="http://schemas.microsoft.com/office/powerpoint/2010/main" val="1078424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1451" y="1347538"/>
            <a:ext cx="19770224" cy="10960768"/>
          </a:xfrm>
        </p:spPr>
        <p:txBody>
          <a:bodyPr>
            <a:normAutofit fontScale="70000" lnSpcReduction="20000"/>
          </a:bodyPr>
          <a:lstStyle/>
          <a:p>
            <a:r>
              <a:rPr lang="en-IE" sz="8600" b="1" dirty="0" smtClean="0">
                <a:latin typeface="Calibri" panose="020F0502020204030204" pitchFamily="34" charset="0"/>
                <a:cs typeface="Calibri" panose="020F0502020204030204" pitchFamily="34" charset="0"/>
              </a:rPr>
              <a:t>Overview of Inspection process</a:t>
            </a:r>
            <a:endParaRPr lang="en-IE" sz="8600" b="1" dirty="0">
              <a:latin typeface="Calibri" panose="020F0502020204030204" pitchFamily="34" charset="0"/>
              <a:cs typeface="Calibri" panose="020F0502020204030204" pitchFamily="34" charset="0"/>
            </a:endParaRPr>
          </a:p>
          <a:p>
            <a:endParaRPr lang="en-IE" sz="4000" dirty="0" smtClean="0">
              <a:latin typeface="Calibri" panose="020F0502020204030204" pitchFamily="34" charset="0"/>
              <a:cs typeface="Calibri" panose="020F0502020204030204" pitchFamily="34" charset="0"/>
            </a:endParaRPr>
          </a:p>
          <a:p>
            <a:pPr marL="1143000" indent="-1143000">
              <a:buFont typeface="Arial" panose="020B0604020202020204" pitchFamily="34" charset="0"/>
              <a:buChar char="•"/>
            </a:pPr>
            <a:r>
              <a:rPr lang="en-IE" sz="7700" dirty="0">
                <a:latin typeface="Calibri" panose="020F0502020204030204" pitchFamily="34" charset="0"/>
                <a:cs typeface="Calibri" panose="020F0502020204030204" pitchFamily="34" charset="0"/>
              </a:rPr>
              <a:t>Post Inspection</a:t>
            </a:r>
          </a:p>
          <a:p>
            <a:pPr marL="2362200" lvl="2" indent="-1143000">
              <a:buFont typeface="Arial" panose="020B0604020202020204" pitchFamily="34" charset="0"/>
              <a:buChar char="•"/>
            </a:pPr>
            <a:r>
              <a:rPr lang="en-IE" sz="7000" i="0" dirty="0">
                <a:solidFill>
                  <a:srgbClr val="004D44"/>
                </a:solidFill>
                <a:latin typeface="Calibri" panose="020F0502020204030204" pitchFamily="34" charset="0"/>
                <a:cs typeface="Calibri" panose="020F0502020204030204" pitchFamily="34" charset="0"/>
              </a:rPr>
              <a:t>Authorised officer reviews inspection material and drafts inspection report. Additional information may be requested.</a:t>
            </a:r>
          </a:p>
          <a:p>
            <a:pPr marL="2362200" lvl="2" indent="-1143000">
              <a:buFont typeface="Arial" panose="020B0604020202020204" pitchFamily="34" charset="0"/>
              <a:buChar char="•"/>
            </a:pPr>
            <a:r>
              <a:rPr lang="en-IE" sz="7000" i="0" dirty="0">
                <a:solidFill>
                  <a:srgbClr val="004D44"/>
                </a:solidFill>
                <a:latin typeface="Calibri" panose="020F0502020204030204" pitchFamily="34" charset="0"/>
                <a:cs typeface="Calibri" panose="020F0502020204030204" pitchFamily="34" charset="0"/>
              </a:rPr>
              <a:t>Report with findings and recommendations forwarded to the Competent Authority for review. The Competent Authority assess the findings and recommendations to determine the level of compliance and what corrective actions are required</a:t>
            </a:r>
            <a:r>
              <a:rPr lang="en-IE" sz="7000" i="0" dirty="0" smtClean="0">
                <a:solidFill>
                  <a:srgbClr val="004D44"/>
                </a:solidFill>
                <a:latin typeface="Calibri" panose="020F0502020204030204" pitchFamily="34" charset="0"/>
                <a:cs typeface="Calibri" panose="020F0502020204030204" pitchFamily="34" charset="0"/>
              </a:rPr>
              <a:t>.</a:t>
            </a:r>
          </a:p>
          <a:p>
            <a:pPr marL="2971800" lvl="3" indent="-1143000">
              <a:buFont typeface="Arial" panose="020B0604020202020204" pitchFamily="34" charset="0"/>
              <a:buChar char="•"/>
            </a:pPr>
            <a:r>
              <a:rPr lang="en-IE" sz="7000" dirty="0" smtClean="0">
                <a:solidFill>
                  <a:srgbClr val="004D44"/>
                </a:solidFill>
                <a:latin typeface="Calibri" panose="020F0502020204030204" pitchFamily="34" charset="0"/>
                <a:cs typeface="Calibri" panose="020F0502020204030204" pitchFamily="34" charset="0"/>
              </a:rPr>
              <a:t>There are 3 levels of compliance</a:t>
            </a:r>
          </a:p>
          <a:p>
            <a:pPr marL="3556000" lvl="4" indent="-1143000">
              <a:buFont typeface="Arial" panose="020B0604020202020204" pitchFamily="34" charset="0"/>
              <a:buChar char="•"/>
            </a:pPr>
            <a:r>
              <a:rPr lang="en-IE" sz="7000" i="0" dirty="0" smtClean="0">
                <a:solidFill>
                  <a:srgbClr val="004D44"/>
                </a:solidFill>
                <a:latin typeface="Calibri" panose="020F0502020204030204" pitchFamily="34" charset="0"/>
                <a:cs typeface="Calibri" panose="020F0502020204030204" pitchFamily="34" charset="0"/>
              </a:rPr>
              <a:t>Compliant</a:t>
            </a:r>
          </a:p>
          <a:p>
            <a:pPr marL="3556000" lvl="4" indent="-1143000">
              <a:buFont typeface="Arial" panose="020B0604020202020204" pitchFamily="34" charset="0"/>
              <a:buChar char="•"/>
            </a:pPr>
            <a:r>
              <a:rPr lang="en-IE" sz="7000" i="0" dirty="0" smtClean="0">
                <a:solidFill>
                  <a:srgbClr val="004D44"/>
                </a:solidFill>
                <a:latin typeface="Calibri" panose="020F0502020204030204" pitchFamily="34" charset="0"/>
                <a:cs typeface="Calibri" panose="020F0502020204030204" pitchFamily="34" charset="0"/>
              </a:rPr>
              <a:t>Partially Compliant</a:t>
            </a:r>
          </a:p>
          <a:p>
            <a:pPr marL="3556000" lvl="4" indent="-1143000">
              <a:buFont typeface="Arial" panose="020B0604020202020204" pitchFamily="34" charset="0"/>
              <a:buChar char="•"/>
            </a:pPr>
            <a:r>
              <a:rPr lang="en-IE" sz="7000" i="0" dirty="0" smtClean="0">
                <a:solidFill>
                  <a:srgbClr val="004D44"/>
                </a:solidFill>
                <a:latin typeface="Calibri" panose="020F0502020204030204" pitchFamily="34" charset="0"/>
                <a:cs typeface="Calibri" panose="020F0502020204030204" pitchFamily="34" charset="0"/>
              </a:rPr>
              <a:t>Non-Complaint</a:t>
            </a:r>
          </a:p>
          <a:p>
            <a:pPr marL="2362200" lvl="2" indent="-1143000">
              <a:buFont typeface="Arial" panose="020B0604020202020204" pitchFamily="34" charset="0"/>
              <a:buChar char="•"/>
            </a:pPr>
            <a:r>
              <a:rPr lang="en-IE" sz="7000" i="0" dirty="0" smtClean="0">
                <a:solidFill>
                  <a:srgbClr val="004D44"/>
                </a:solidFill>
                <a:latin typeface="Calibri" panose="020F0502020204030204" pitchFamily="34" charset="0"/>
                <a:cs typeface="Calibri" panose="020F0502020204030204" pitchFamily="34" charset="0"/>
              </a:rPr>
              <a:t>A letter with finding and directions/recommendations issued and a date by which corrective actions must be implemented.</a:t>
            </a:r>
            <a:endParaRPr lang="en-IE" sz="7000" i="0" dirty="0">
              <a:solidFill>
                <a:srgbClr val="004D4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6464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1451" y="1248509"/>
            <a:ext cx="19770224" cy="11059798"/>
          </a:xfrm>
        </p:spPr>
        <p:txBody>
          <a:bodyPr>
            <a:normAutofit fontScale="25000" lnSpcReduction="20000"/>
          </a:bodyPr>
          <a:lstStyle/>
          <a:p>
            <a:r>
              <a:rPr lang="en-IE" sz="24000" b="1" dirty="0" smtClean="0">
                <a:latin typeface="Calibri" panose="020F0502020204030204" pitchFamily="34" charset="0"/>
                <a:cs typeface="Calibri" panose="020F0502020204030204" pitchFamily="34" charset="0"/>
              </a:rPr>
              <a:t>Overview of Obligations</a:t>
            </a:r>
          </a:p>
          <a:p>
            <a:r>
              <a:rPr lang="en-IE" sz="21600" b="1" dirty="0" smtClean="0">
                <a:latin typeface="Calibri" panose="020F0502020204030204" pitchFamily="34" charset="0"/>
                <a:cs typeface="Calibri" panose="020F0502020204030204" pitchFamily="34" charset="0"/>
              </a:rPr>
              <a:t>Risk Assessment – Business Risk</a:t>
            </a:r>
            <a:endParaRPr lang="en-IE" sz="21600" b="1" dirty="0">
              <a:latin typeface="Calibri" panose="020F0502020204030204" pitchFamily="34" charset="0"/>
              <a:cs typeface="Calibri" panose="020F0502020204030204" pitchFamily="34" charset="0"/>
            </a:endParaRPr>
          </a:p>
          <a:p>
            <a:endParaRPr lang="en-IE" sz="11200" dirty="0" smtClean="0">
              <a:latin typeface="Calibri" panose="020F0502020204030204" pitchFamily="34" charset="0"/>
              <a:cs typeface="Calibri" panose="020F0502020204030204" pitchFamily="34" charset="0"/>
            </a:endParaRPr>
          </a:p>
          <a:p>
            <a:r>
              <a:rPr lang="en-IE" sz="21600" u="sng" dirty="0" smtClean="0">
                <a:latin typeface="Calibri" panose="020F0502020204030204" pitchFamily="34" charset="0"/>
                <a:cs typeface="Calibri" panose="020F0502020204030204" pitchFamily="34" charset="0"/>
              </a:rPr>
              <a:t>Section </a:t>
            </a:r>
            <a:r>
              <a:rPr lang="en-IE" sz="21600" u="sng" dirty="0">
                <a:latin typeface="Calibri" panose="020F0502020204030204" pitchFamily="34" charset="0"/>
                <a:cs typeface="Calibri" panose="020F0502020204030204" pitchFamily="34" charset="0"/>
              </a:rPr>
              <a:t>30A </a:t>
            </a:r>
            <a:r>
              <a:rPr lang="en-IE" sz="21600" dirty="0">
                <a:latin typeface="Calibri" panose="020F0502020204030204" pitchFamily="34" charset="0"/>
                <a:cs typeface="Calibri" panose="020F0502020204030204" pitchFamily="34" charset="0"/>
              </a:rPr>
              <a:t>- Business risk </a:t>
            </a:r>
            <a:r>
              <a:rPr lang="en-IE" sz="21600" dirty="0" smtClean="0">
                <a:latin typeface="Calibri" panose="020F0502020204030204" pitchFamily="34" charset="0"/>
                <a:cs typeface="Calibri" panose="020F0502020204030204" pitchFamily="34" charset="0"/>
              </a:rPr>
              <a:t>assessment (</a:t>
            </a:r>
            <a:r>
              <a:rPr lang="en-IE" sz="21600" b="1" dirty="0" smtClean="0">
                <a:latin typeface="Calibri" panose="020F0502020204030204" pitchFamily="34" charset="0"/>
                <a:cs typeface="Calibri" panose="020F0502020204030204" pitchFamily="34" charset="0"/>
              </a:rPr>
              <a:t>BRA</a:t>
            </a:r>
            <a:r>
              <a:rPr lang="en-IE" sz="21600" dirty="0" smtClean="0">
                <a:latin typeface="Calibri" panose="020F0502020204030204" pitchFamily="34" charset="0"/>
                <a:cs typeface="Calibri" panose="020F0502020204030204" pitchFamily="34" charset="0"/>
              </a:rPr>
              <a:t>)</a:t>
            </a:r>
            <a:endParaRPr lang="en-IE" sz="21600" dirty="0">
              <a:latin typeface="Calibri" panose="020F0502020204030204" pitchFamily="34" charset="0"/>
              <a:cs typeface="Calibri" panose="020F0502020204030204" pitchFamily="34" charset="0"/>
            </a:endParaRPr>
          </a:p>
          <a:p>
            <a:pPr marL="1143000" indent="-1143000">
              <a:lnSpc>
                <a:spcPct val="130000"/>
              </a:lnSpc>
              <a:buFont typeface="Arial" panose="020B0604020202020204" pitchFamily="34" charset="0"/>
              <a:buChar char="•"/>
            </a:pPr>
            <a:r>
              <a:rPr lang="en-IE" sz="21600" dirty="0">
                <a:latin typeface="Calibri" panose="020F0502020204030204" pitchFamily="34" charset="0"/>
                <a:cs typeface="Calibri" panose="020F0502020204030204" pitchFamily="34" charset="0"/>
              </a:rPr>
              <a:t>A tool to assist you to identify, assess and mitigate/control risk</a:t>
            </a:r>
          </a:p>
          <a:p>
            <a:pPr marL="1143000" indent="-1143000">
              <a:lnSpc>
                <a:spcPct val="130000"/>
              </a:lnSpc>
              <a:buFont typeface="Arial" panose="020B0604020202020204" pitchFamily="34" charset="0"/>
              <a:buChar char="•"/>
            </a:pPr>
            <a:r>
              <a:rPr lang="en-IE" sz="21600" dirty="0">
                <a:latin typeface="Calibri" panose="020F0502020204030204" pitchFamily="34" charset="0"/>
                <a:cs typeface="Calibri" panose="020F0502020204030204" pitchFamily="34" charset="0"/>
              </a:rPr>
              <a:t>At a minimum, include risk factors specified under this section </a:t>
            </a:r>
          </a:p>
          <a:p>
            <a:pPr marL="1143000" indent="-1143000">
              <a:lnSpc>
                <a:spcPct val="130000"/>
              </a:lnSpc>
              <a:buFont typeface="Arial" panose="020B0604020202020204" pitchFamily="34" charset="0"/>
              <a:buChar char="•"/>
            </a:pPr>
            <a:r>
              <a:rPr lang="en-IE" sz="21600" dirty="0">
                <a:latin typeface="Calibri" panose="020F0502020204030204" pitchFamily="34" charset="0"/>
                <a:cs typeface="Calibri" panose="020F0502020204030204" pitchFamily="34" charset="0"/>
              </a:rPr>
              <a:t>Honest appraisal and recognition that risk exists</a:t>
            </a:r>
          </a:p>
          <a:p>
            <a:pPr marL="1143000" indent="-1143000">
              <a:lnSpc>
                <a:spcPct val="130000"/>
              </a:lnSpc>
              <a:buFont typeface="Arial" panose="020B0604020202020204" pitchFamily="34" charset="0"/>
              <a:buChar char="•"/>
            </a:pPr>
            <a:r>
              <a:rPr lang="en-IE" sz="21600" dirty="0">
                <a:latin typeface="Calibri" panose="020F0502020204030204" pitchFamily="34" charset="0"/>
                <a:cs typeface="Calibri" panose="020F0502020204030204" pitchFamily="34" charset="0"/>
              </a:rPr>
              <a:t>Use Schedule 3 and 4 of the Act to assist</a:t>
            </a:r>
          </a:p>
          <a:p>
            <a:pPr marL="1143000" indent="-1143000">
              <a:lnSpc>
                <a:spcPct val="130000"/>
              </a:lnSpc>
              <a:buFont typeface="Arial" panose="020B0604020202020204" pitchFamily="34" charset="0"/>
              <a:buChar char="•"/>
            </a:pPr>
            <a:r>
              <a:rPr lang="en-IE" sz="21600" dirty="0" smtClean="0">
                <a:latin typeface="Calibri" panose="020F0502020204030204" pitchFamily="34" charset="0"/>
                <a:cs typeface="Calibri" panose="020F0502020204030204" pitchFamily="34" charset="0"/>
              </a:rPr>
              <a:t>Overall </a:t>
            </a:r>
            <a:r>
              <a:rPr lang="en-IE" sz="21600" dirty="0">
                <a:latin typeface="Calibri" panose="020F0502020204030204" pitchFamily="34" charset="0"/>
                <a:cs typeface="Calibri" panose="020F0502020204030204" pitchFamily="34" charset="0"/>
              </a:rPr>
              <a:t>risk rating to be specified by the </a:t>
            </a:r>
            <a:r>
              <a:rPr lang="en-IE" sz="21600" dirty="0" smtClean="0">
                <a:latin typeface="Calibri" panose="020F0502020204030204" pitchFamily="34" charset="0"/>
                <a:cs typeface="Calibri" panose="020F0502020204030204" pitchFamily="34" charset="0"/>
              </a:rPr>
              <a:t>Designated Person (e.g. </a:t>
            </a:r>
            <a:r>
              <a:rPr lang="en-IE" sz="21600" dirty="0">
                <a:latin typeface="Calibri" panose="020F0502020204030204" pitchFamily="34" charset="0"/>
                <a:cs typeface="Calibri" panose="020F0502020204030204" pitchFamily="34" charset="0"/>
              </a:rPr>
              <a:t>Low, </a:t>
            </a:r>
            <a:r>
              <a:rPr lang="en-IE" sz="21600" dirty="0" smtClean="0">
                <a:latin typeface="Calibri" panose="020F0502020204030204" pitchFamily="34" charset="0"/>
                <a:cs typeface="Calibri" panose="020F0502020204030204" pitchFamily="34" charset="0"/>
              </a:rPr>
              <a:t>Medium-Low, Medium-High, </a:t>
            </a:r>
            <a:r>
              <a:rPr lang="en-IE" sz="21600" dirty="0">
                <a:latin typeface="Calibri" panose="020F0502020204030204" pitchFamily="34" charset="0"/>
                <a:cs typeface="Calibri" panose="020F0502020204030204" pitchFamily="34" charset="0"/>
              </a:rPr>
              <a:t>High)</a:t>
            </a:r>
          </a:p>
          <a:p>
            <a:pPr marL="1143000" indent="-1143000">
              <a:lnSpc>
                <a:spcPct val="130000"/>
              </a:lnSpc>
              <a:buFont typeface="Arial" panose="020B0604020202020204" pitchFamily="34" charset="0"/>
              <a:buChar char="•"/>
            </a:pPr>
            <a:r>
              <a:rPr lang="en-IE" sz="21600" dirty="0">
                <a:latin typeface="Calibri" panose="020F0502020204030204" pitchFamily="34" charset="0"/>
                <a:cs typeface="Calibri" panose="020F0502020204030204" pitchFamily="34" charset="0"/>
              </a:rPr>
              <a:t>Carried out on an annual </a:t>
            </a:r>
            <a:r>
              <a:rPr lang="en-IE" sz="21600" dirty="0" smtClean="0">
                <a:latin typeface="Calibri" panose="020F0502020204030204" pitchFamily="34" charset="0"/>
                <a:cs typeface="Calibri" panose="020F0502020204030204" pitchFamily="34" charset="0"/>
              </a:rPr>
              <a:t>basis, reviewed </a:t>
            </a:r>
            <a:r>
              <a:rPr lang="en-IE" sz="21600" dirty="0">
                <a:latin typeface="Calibri" panose="020F0502020204030204" pitchFamily="34" charset="0"/>
                <a:cs typeface="Calibri" panose="020F0502020204030204" pitchFamily="34" charset="0"/>
              </a:rPr>
              <a:t>and signed off by senior management</a:t>
            </a:r>
          </a:p>
          <a:p>
            <a:endParaRPr lang="en-IE" sz="14400" dirty="0" smtClean="0"/>
          </a:p>
          <a:p>
            <a:endParaRPr lang="en-IE" dirty="0"/>
          </a:p>
        </p:txBody>
      </p:sp>
    </p:spTree>
    <p:extLst>
      <p:ext uri="{BB962C8B-B14F-4D97-AF65-F5344CB8AC3E}">
        <p14:creationId xmlns:p14="http://schemas.microsoft.com/office/powerpoint/2010/main" val="3413631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1451" y="1195754"/>
            <a:ext cx="19770224" cy="11112552"/>
          </a:xfrm>
        </p:spPr>
        <p:txBody>
          <a:bodyPr>
            <a:normAutofit fontScale="92500" lnSpcReduction="10000"/>
          </a:bodyPr>
          <a:lstStyle/>
          <a:p>
            <a:r>
              <a:rPr lang="en-IE" sz="6500" b="1" dirty="0" smtClean="0">
                <a:latin typeface="Calibri" panose="020F0502020204030204" pitchFamily="34" charset="0"/>
                <a:cs typeface="Calibri" panose="020F0502020204030204" pitchFamily="34" charset="0"/>
              </a:rPr>
              <a:t>Overview of Obligations</a:t>
            </a:r>
          </a:p>
          <a:p>
            <a:r>
              <a:rPr lang="en-IE" sz="5800" b="1" dirty="0" smtClean="0">
                <a:latin typeface="Calibri" panose="020F0502020204030204" pitchFamily="34" charset="0"/>
                <a:cs typeface="Calibri" panose="020F0502020204030204" pitchFamily="34" charset="0"/>
              </a:rPr>
              <a:t>Risk Assessment – Customer and Transactional Risk </a:t>
            </a:r>
            <a:endParaRPr lang="en-IE" sz="5800" b="1" dirty="0">
              <a:latin typeface="Calibri" panose="020F0502020204030204" pitchFamily="34" charset="0"/>
              <a:cs typeface="Calibri" panose="020F0502020204030204" pitchFamily="34" charset="0"/>
            </a:endParaRPr>
          </a:p>
          <a:p>
            <a:endParaRPr lang="en-IE" sz="1900" dirty="0" smtClean="0">
              <a:latin typeface="Calibri" panose="020F0502020204030204" pitchFamily="34" charset="0"/>
              <a:cs typeface="Calibri" panose="020F0502020204030204" pitchFamily="34" charset="0"/>
            </a:endParaRPr>
          </a:p>
          <a:p>
            <a:r>
              <a:rPr lang="en-IE" sz="5800" u="sng" dirty="0" smtClean="0">
                <a:latin typeface="Calibri" panose="020F0502020204030204" pitchFamily="34" charset="0"/>
                <a:cs typeface="Calibri" panose="020F0502020204030204" pitchFamily="34" charset="0"/>
              </a:rPr>
              <a:t>Section </a:t>
            </a:r>
            <a:r>
              <a:rPr lang="en-IE" sz="5800" u="sng" dirty="0">
                <a:latin typeface="Calibri" panose="020F0502020204030204" pitchFamily="34" charset="0"/>
                <a:cs typeface="Calibri" panose="020F0502020204030204" pitchFamily="34" charset="0"/>
              </a:rPr>
              <a:t>30B </a:t>
            </a:r>
            <a:r>
              <a:rPr lang="en-IE" sz="5800" dirty="0">
                <a:latin typeface="Calibri" panose="020F0502020204030204" pitchFamily="34" charset="0"/>
                <a:cs typeface="Calibri" panose="020F0502020204030204" pitchFamily="34" charset="0"/>
              </a:rPr>
              <a:t>– Customer </a:t>
            </a:r>
            <a:r>
              <a:rPr lang="en-IE" sz="5800" dirty="0" smtClean="0">
                <a:latin typeface="Calibri" panose="020F0502020204030204" pitchFamily="34" charset="0"/>
                <a:cs typeface="Calibri" panose="020F0502020204030204" pitchFamily="34" charset="0"/>
              </a:rPr>
              <a:t>and transactional risk assessment (</a:t>
            </a:r>
            <a:r>
              <a:rPr lang="en-IE" sz="5800" b="1" dirty="0" smtClean="0">
                <a:latin typeface="Calibri" panose="020F0502020204030204" pitchFamily="34" charset="0"/>
                <a:cs typeface="Calibri" panose="020F0502020204030204" pitchFamily="34" charset="0"/>
              </a:rPr>
              <a:t>CRA</a:t>
            </a:r>
            <a:r>
              <a:rPr lang="en-IE" sz="5800" dirty="0" smtClean="0">
                <a:latin typeface="Calibri" panose="020F0502020204030204" pitchFamily="34" charset="0"/>
                <a:cs typeface="Calibri" panose="020F0502020204030204" pitchFamily="34" charset="0"/>
              </a:rPr>
              <a:t>)</a:t>
            </a:r>
            <a:endParaRPr lang="en-IE" sz="5800" dirty="0">
              <a:latin typeface="Calibri" panose="020F0502020204030204" pitchFamily="34" charset="0"/>
              <a:cs typeface="Calibri" panose="020F0502020204030204" pitchFamily="34" charset="0"/>
            </a:endParaRPr>
          </a:p>
          <a:p>
            <a:pPr marL="1143000" indent="-1143000">
              <a:buFont typeface="Arial" panose="020B0604020202020204" pitchFamily="34" charset="0"/>
              <a:buChar char="•"/>
            </a:pPr>
            <a:r>
              <a:rPr lang="en-IE" sz="5800" dirty="0" smtClean="0">
                <a:latin typeface="Calibri" panose="020F0502020204030204" pitchFamily="34" charset="0"/>
                <a:cs typeface="Calibri" panose="020F0502020204030204" pitchFamily="34" charset="0"/>
              </a:rPr>
              <a:t>At </a:t>
            </a:r>
            <a:r>
              <a:rPr lang="en-IE" sz="5800" dirty="0">
                <a:latin typeface="Calibri" panose="020F0502020204030204" pitchFamily="34" charset="0"/>
                <a:cs typeface="Calibri" panose="020F0502020204030204" pitchFamily="34" charset="0"/>
              </a:rPr>
              <a:t>a minimum, include risk factors specified under this section</a:t>
            </a:r>
          </a:p>
          <a:p>
            <a:pPr marL="1143000" indent="-1143000">
              <a:buFont typeface="Arial" panose="020B0604020202020204" pitchFamily="34" charset="0"/>
              <a:buChar char="•"/>
            </a:pPr>
            <a:r>
              <a:rPr lang="en-IE" sz="5800" dirty="0">
                <a:latin typeface="Calibri" panose="020F0502020204030204" pitchFamily="34" charset="0"/>
                <a:cs typeface="Calibri" panose="020F0502020204030204" pitchFamily="34" charset="0"/>
              </a:rPr>
              <a:t>Risk based approach to the </a:t>
            </a:r>
            <a:r>
              <a:rPr lang="en-IE" sz="5800" dirty="0" smtClean="0">
                <a:latin typeface="Calibri" panose="020F0502020204030204" pitchFamily="34" charset="0"/>
                <a:cs typeface="Calibri" panose="020F0502020204030204" pitchFamily="34" charset="0"/>
              </a:rPr>
              <a:t>determine the level of customer </a:t>
            </a:r>
            <a:r>
              <a:rPr lang="en-IE" sz="5800" dirty="0">
                <a:latin typeface="Calibri" panose="020F0502020204030204" pitchFamily="34" charset="0"/>
                <a:cs typeface="Calibri" panose="020F0502020204030204" pitchFamily="34" charset="0"/>
              </a:rPr>
              <a:t>due diligence (CDD</a:t>
            </a:r>
            <a:r>
              <a:rPr lang="en-IE" sz="5800" dirty="0" smtClean="0">
                <a:latin typeface="Calibri" panose="020F0502020204030204" pitchFamily="34" charset="0"/>
                <a:cs typeface="Calibri" panose="020F0502020204030204" pitchFamily="34" charset="0"/>
              </a:rPr>
              <a:t>) to apply</a:t>
            </a:r>
          </a:p>
          <a:p>
            <a:pPr marL="2362200" lvl="2" indent="-1143000">
              <a:lnSpc>
                <a:spcPct val="120000"/>
              </a:lnSpc>
              <a:buFont typeface="Arial" panose="020B0604020202020204" pitchFamily="34" charset="0"/>
              <a:buChar char="•"/>
            </a:pPr>
            <a:r>
              <a:rPr lang="en-IE" sz="5200" dirty="0">
                <a:solidFill>
                  <a:srgbClr val="004D44"/>
                </a:solidFill>
                <a:latin typeface="Calibri" panose="020F0502020204030204" pitchFamily="34" charset="0"/>
                <a:cs typeface="Calibri" panose="020F0502020204030204" pitchFamily="34" charset="0"/>
              </a:rPr>
              <a:t>Simplified </a:t>
            </a:r>
          </a:p>
          <a:p>
            <a:pPr marL="2362200" lvl="2" indent="-1143000">
              <a:lnSpc>
                <a:spcPct val="120000"/>
              </a:lnSpc>
              <a:buFont typeface="Arial" panose="020B0604020202020204" pitchFamily="34" charset="0"/>
              <a:buChar char="•"/>
            </a:pPr>
            <a:r>
              <a:rPr lang="en-IE" sz="5200" dirty="0">
                <a:solidFill>
                  <a:srgbClr val="004D44"/>
                </a:solidFill>
                <a:latin typeface="Calibri" panose="020F0502020204030204" pitchFamily="34" charset="0"/>
                <a:cs typeface="Calibri" panose="020F0502020204030204" pitchFamily="34" charset="0"/>
              </a:rPr>
              <a:t>Standard</a:t>
            </a:r>
          </a:p>
          <a:p>
            <a:pPr marL="2362200" lvl="2" indent="-1143000">
              <a:lnSpc>
                <a:spcPct val="120000"/>
              </a:lnSpc>
              <a:buFont typeface="Arial" panose="020B0604020202020204" pitchFamily="34" charset="0"/>
              <a:buChar char="•"/>
            </a:pPr>
            <a:r>
              <a:rPr lang="en-IE" sz="5200" dirty="0">
                <a:solidFill>
                  <a:srgbClr val="004D44"/>
                </a:solidFill>
                <a:latin typeface="Calibri" panose="020F0502020204030204" pitchFamily="34" charset="0"/>
                <a:cs typeface="Calibri" panose="020F0502020204030204" pitchFamily="34" charset="0"/>
              </a:rPr>
              <a:t>Enhanced</a:t>
            </a:r>
          </a:p>
          <a:p>
            <a:pPr marL="1143000" indent="-1143000">
              <a:buFont typeface="Arial" panose="020B0604020202020204" pitchFamily="34" charset="0"/>
              <a:buChar char="•"/>
            </a:pPr>
            <a:r>
              <a:rPr lang="en-IE" sz="5800" dirty="0">
                <a:latin typeface="Calibri" panose="020F0502020204030204" pitchFamily="34" charset="0"/>
                <a:cs typeface="Calibri" panose="020F0502020204030204" pitchFamily="34" charset="0"/>
              </a:rPr>
              <a:t>Use Schedule 3 and 4 of the Act </a:t>
            </a:r>
            <a:r>
              <a:rPr lang="en-IE" sz="5800" dirty="0" smtClean="0">
                <a:latin typeface="Calibri" panose="020F0502020204030204" pitchFamily="34" charset="0"/>
                <a:cs typeface="Calibri" panose="020F0502020204030204" pitchFamily="34" charset="0"/>
              </a:rPr>
              <a:t>to assist score risk</a:t>
            </a:r>
            <a:endParaRPr lang="en-IE" sz="5800" dirty="0">
              <a:latin typeface="Calibri" panose="020F0502020204030204" pitchFamily="34" charset="0"/>
              <a:cs typeface="Calibri" panose="020F0502020204030204" pitchFamily="34" charset="0"/>
            </a:endParaRPr>
          </a:p>
          <a:p>
            <a:pPr marL="1143000" indent="-1143000">
              <a:buFont typeface="Arial" panose="020B0604020202020204" pitchFamily="34" charset="0"/>
              <a:buChar char="•"/>
            </a:pPr>
            <a:r>
              <a:rPr lang="en-IE" sz="5800" dirty="0" smtClean="0">
                <a:latin typeface="Calibri" panose="020F0502020204030204" pitchFamily="34" charset="0"/>
                <a:cs typeface="Calibri" panose="020F0502020204030204" pitchFamily="34" charset="0"/>
              </a:rPr>
              <a:t>Assign </a:t>
            </a:r>
            <a:r>
              <a:rPr lang="en-IE" sz="5800" dirty="0">
                <a:latin typeface="Calibri" panose="020F0502020204030204" pitchFamily="34" charset="0"/>
                <a:cs typeface="Calibri" panose="020F0502020204030204" pitchFamily="34" charset="0"/>
              </a:rPr>
              <a:t>individual </a:t>
            </a:r>
            <a:r>
              <a:rPr lang="en-IE" sz="5800" dirty="0" smtClean="0">
                <a:latin typeface="Calibri" panose="020F0502020204030204" pitchFamily="34" charset="0"/>
                <a:cs typeface="Calibri" panose="020F0502020204030204" pitchFamily="34" charset="0"/>
              </a:rPr>
              <a:t>customer </a:t>
            </a:r>
            <a:r>
              <a:rPr lang="en-IE" sz="5800" dirty="0">
                <a:latin typeface="Calibri" panose="020F0502020204030204" pitchFamily="34" charset="0"/>
                <a:cs typeface="Calibri" panose="020F0502020204030204" pitchFamily="34" charset="0"/>
              </a:rPr>
              <a:t>risk rating and document the rationale behind the rating </a:t>
            </a:r>
            <a:r>
              <a:rPr lang="en-IE" sz="5800" dirty="0" smtClean="0">
                <a:latin typeface="Calibri" panose="020F0502020204030204" pitchFamily="34" charset="0"/>
                <a:cs typeface="Calibri" panose="020F0502020204030204" pitchFamily="34" charset="0"/>
              </a:rPr>
              <a:t>assigned and level of Customer Due Diligence applied</a:t>
            </a:r>
            <a:endParaRPr lang="en-IE" sz="5800" dirty="0">
              <a:latin typeface="Calibri" panose="020F0502020204030204" pitchFamily="34" charset="0"/>
              <a:cs typeface="Calibri" panose="020F0502020204030204" pitchFamily="34" charset="0"/>
            </a:endParaRPr>
          </a:p>
          <a:p>
            <a:endParaRPr lang="en-IE" dirty="0"/>
          </a:p>
        </p:txBody>
      </p:sp>
    </p:spTree>
    <p:extLst>
      <p:ext uri="{BB962C8B-B14F-4D97-AF65-F5344CB8AC3E}">
        <p14:creationId xmlns:p14="http://schemas.microsoft.com/office/powerpoint/2010/main" val="4021896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1450" y="1371600"/>
            <a:ext cx="21859983" cy="10936706"/>
          </a:xfrm>
        </p:spPr>
        <p:txBody>
          <a:bodyPr>
            <a:normAutofit fontScale="25000" lnSpcReduction="20000"/>
          </a:bodyPr>
          <a:lstStyle/>
          <a:p>
            <a:r>
              <a:rPr lang="en-IE" sz="24000" b="1" dirty="0">
                <a:latin typeface="Calibri" panose="020F0502020204030204" pitchFamily="34" charset="0"/>
                <a:cs typeface="Calibri" panose="020F0502020204030204" pitchFamily="34" charset="0"/>
              </a:rPr>
              <a:t>Overview of Obligations</a:t>
            </a:r>
          </a:p>
          <a:p>
            <a:r>
              <a:rPr lang="en-IE" sz="21600" b="1" dirty="0" smtClean="0">
                <a:latin typeface="Calibri" panose="020F0502020204030204" pitchFamily="34" charset="0"/>
                <a:cs typeface="Calibri" panose="020F0502020204030204" pitchFamily="34" charset="0"/>
              </a:rPr>
              <a:t>Customer </a:t>
            </a:r>
            <a:r>
              <a:rPr lang="en-IE" sz="21600" b="1" dirty="0">
                <a:latin typeface="Calibri" panose="020F0502020204030204" pitchFamily="34" charset="0"/>
                <a:cs typeface="Calibri" panose="020F0502020204030204" pitchFamily="34" charset="0"/>
              </a:rPr>
              <a:t>Due Diligence (CDD</a:t>
            </a:r>
            <a:r>
              <a:rPr lang="en-IE" sz="21600" b="1" dirty="0" smtClean="0">
                <a:latin typeface="Calibri" panose="020F0502020204030204" pitchFamily="34" charset="0"/>
                <a:cs typeface="Calibri" panose="020F0502020204030204" pitchFamily="34" charset="0"/>
              </a:rPr>
              <a:t>)</a:t>
            </a:r>
          </a:p>
          <a:p>
            <a:endParaRPr lang="en-IE" sz="11200" b="1" dirty="0" smtClean="0">
              <a:latin typeface="Calibri" panose="020F0502020204030204" pitchFamily="34" charset="0"/>
              <a:cs typeface="Calibri" panose="020F0502020204030204" pitchFamily="34" charset="0"/>
            </a:endParaRPr>
          </a:p>
          <a:p>
            <a:r>
              <a:rPr lang="en-IE" sz="21600" u="sng" dirty="0" smtClean="0">
                <a:latin typeface="Calibri" panose="020F0502020204030204" pitchFamily="34" charset="0"/>
                <a:cs typeface="Calibri" panose="020F0502020204030204" pitchFamily="34" charset="0"/>
              </a:rPr>
              <a:t>Section </a:t>
            </a:r>
            <a:r>
              <a:rPr lang="en-IE" sz="21600" u="sng" dirty="0">
                <a:latin typeface="Calibri" panose="020F0502020204030204" pitchFamily="34" charset="0"/>
                <a:cs typeface="Calibri" panose="020F0502020204030204" pitchFamily="34" charset="0"/>
              </a:rPr>
              <a:t>33-40 </a:t>
            </a:r>
            <a:r>
              <a:rPr lang="en-IE" sz="21600" dirty="0">
                <a:latin typeface="Calibri" panose="020F0502020204030204" pitchFamily="34" charset="0"/>
                <a:cs typeface="Calibri" panose="020F0502020204030204" pitchFamily="34" charset="0"/>
              </a:rPr>
              <a:t>- Customer Due Diligence </a:t>
            </a:r>
          </a:p>
          <a:p>
            <a:pPr marL="1143000" indent="-1143000">
              <a:buFont typeface="Arial" panose="020B0604020202020204" pitchFamily="34" charset="0"/>
              <a:buChar char="•"/>
            </a:pPr>
            <a:r>
              <a:rPr lang="en-IE" sz="21600" dirty="0">
                <a:latin typeface="Calibri" panose="020F0502020204030204" pitchFamily="34" charset="0"/>
                <a:cs typeface="Calibri" panose="020F0502020204030204" pitchFamily="34" charset="0"/>
              </a:rPr>
              <a:t>Simplified, standard, enhanced CDD</a:t>
            </a:r>
          </a:p>
          <a:p>
            <a:pPr marL="1143000" indent="-1143000">
              <a:buFont typeface="Arial" panose="020B0604020202020204" pitchFamily="34" charset="0"/>
              <a:buChar char="•"/>
            </a:pPr>
            <a:r>
              <a:rPr lang="en-IE" sz="21600" dirty="0">
                <a:latin typeface="Calibri" panose="020F0502020204030204" pitchFamily="34" charset="0"/>
                <a:cs typeface="Calibri" panose="020F0502020204030204" pitchFamily="34" charset="0"/>
              </a:rPr>
              <a:t>Identification and verification of customers and all relevant </a:t>
            </a:r>
            <a:r>
              <a:rPr lang="en-IE" sz="21600" dirty="0" smtClean="0">
                <a:latin typeface="Calibri" panose="020F0502020204030204" pitchFamily="34" charset="0"/>
                <a:cs typeface="Calibri" panose="020F0502020204030204" pitchFamily="34" charset="0"/>
              </a:rPr>
              <a:t>parties</a:t>
            </a:r>
          </a:p>
          <a:p>
            <a:pPr marL="2362200" lvl="2" indent="-1143000">
              <a:buFont typeface="Arial" panose="020B0604020202020204" pitchFamily="34" charset="0"/>
              <a:buChar char="•"/>
            </a:pPr>
            <a:r>
              <a:rPr lang="en-IE" sz="19200" spc="-150" dirty="0">
                <a:solidFill>
                  <a:srgbClr val="004D44"/>
                </a:solidFill>
                <a:latin typeface="Calibri" panose="020F0502020204030204" pitchFamily="34" charset="0"/>
                <a:cs typeface="Calibri" panose="020F0502020204030204" pitchFamily="34" charset="0"/>
              </a:rPr>
              <a:t>Ultimate beneficial owner </a:t>
            </a:r>
            <a:endParaRPr lang="en-IE" sz="19200" spc="-150" dirty="0" smtClean="0">
              <a:solidFill>
                <a:srgbClr val="004D44"/>
              </a:solidFill>
              <a:latin typeface="Calibri" panose="020F0502020204030204" pitchFamily="34" charset="0"/>
              <a:cs typeface="Calibri" panose="020F0502020204030204" pitchFamily="34" charset="0"/>
            </a:endParaRPr>
          </a:p>
          <a:p>
            <a:pPr marL="2362200" lvl="2" indent="-1143000">
              <a:buFont typeface="Arial" panose="020B0604020202020204" pitchFamily="34" charset="0"/>
              <a:buChar char="•"/>
            </a:pPr>
            <a:r>
              <a:rPr lang="en-IE" sz="19200" dirty="0" smtClean="0">
                <a:solidFill>
                  <a:srgbClr val="004D44"/>
                </a:solidFill>
                <a:latin typeface="Calibri" panose="020F0502020204030204" pitchFamily="34" charset="0"/>
                <a:cs typeface="Calibri" panose="020F0502020204030204" pitchFamily="34" charset="0"/>
              </a:rPr>
              <a:t>Intermediaries (may obscure UBO)</a:t>
            </a:r>
            <a:endParaRPr lang="en-IE" sz="19200" spc="-150" dirty="0">
              <a:solidFill>
                <a:srgbClr val="004D44"/>
              </a:solidFill>
              <a:latin typeface="Calibri" panose="020F0502020204030204" pitchFamily="34" charset="0"/>
              <a:cs typeface="Calibri" panose="020F0502020204030204" pitchFamily="34" charset="0"/>
            </a:endParaRPr>
          </a:p>
          <a:p>
            <a:pPr marL="1143000" indent="-1143000">
              <a:buFont typeface="Arial" panose="020B0604020202020204" pitchFamily="34" charset="0"/>
              <a:buChar char="•"/>
            </a:pPr>
            <a:r>
              <a:rPr lang="en-IE" sz="21600" dirty="0">
                <a:latin typeface="Calibri" panose="020F0502020204030204" pitchFamily="34" charset="0"/>
                <a:cs typeface="Calibri" panose="020F0502020204030204" pitchFamily="34" charset="0"/>
              </a:rPr>
              <a:t>Have regard to the source or customer’s explanation of the source of funds</a:t>
            </a:r>
          </a:p>
          <a:p>
            <a:pPr marL="1143000" indent="-1143000">
              <a:buFont typeface="Arial" panose="020B0604020202020204" pitchFamily="34" charset="0"/>
              <a:buChar char="•"/>
            </a:pPr>
            <a:r>
              <a:rPr lang="en-IE" sz="21600" dirty="0">
                <a:latin typeface="Calibri" panose="020F0502020204030204" pitchFamily="34" charset="0"/>
                <a:cs typeface="Calibri" panose="020F0502020204030204" pitchFamily="34" charset="0"/>
              </a:rPr>
              <a:t>Record of checking the </a:t>
            </a:r>
            <a:r>
              <a:rPr lang="en-IE" sz="21600" dirty="0" smtClean="0">
                <a:latin typeface="Calibri" panose="020F0502020204030204" pitchFamily="34" charset="0"/>
                <a:cs typeface="Calibri" panose="020F0502020204030204" pitchFamily="34" charset="0"/>
              </a:rPr>
              <a:t>Registers </a:t>
            </a:r>
            <a:r>
              <a:rPr lang="en-IE" sz="21600" dirty="0">
                <a:latin typeface="Calibri" panose="020F0502020204030204" pitchFamily="34" charset="0"/>
                <a:cs typeface="Calibri" panose="020F0502020204030204" pitchFamily="34" charset="0"/>
              </a:rPr>
              <a:t>of Beneficial Ownership (RBO</a:t>
            </a:r>
            <a:r>
              <a:rPr lang="en-IE" sz="21600" dirty="0" smtClean="0">
                <a:latin typeface="Calibri" panose="020F0502020204030204" pitchFamily="34" charset="0"/>
                <a:cs typeface="Calibri" panose="020F0502020204030204" pitchFamily="34" charset="0"/>
              </a:rPr>
              <a:t>) and (CRBOT)</a:t>
            </a:r>
            <a:endParaRPr lang="en-IE" sz="21600" dirty="0">
              <a:latin typeface="Calibri" panose="020F0502020204030204" pitchFamily="34" charset="0"/>
              <a:cs typeface="Calibri" panose="020F0502020204030204" pitchFamily="34" charset="0"/>
            </a:endParaRPr>
          </a:p>
          <a:p>
            <a:pPr marL="1143000" indent="-1143000">
              <a:buFont typeface="Arial" panose="020B0604020202020204" pitchFamily="34" charset="0"/>
              <a:buChar char="•"/>
            </a:pPr>
            <a:r>
              <a:rPr lang="en-IE" sz="21600" dirty="0">
                <a:latin typeface="Calibri" panose="020F0502020204030204" pitchFamily="34" charset="0"/>
                <a:cs typeface="Calibri" panose="020F0502020204030204" pitchFamily="34" charset="0"/>
              </a:rPr>
              <a:t>Level of CDD applied must be appropriate to the level of </a:t>
            </a:r>
            <a:r>
              <a:rPr lang="en-IE" sz="21600" dirty="0" smtClean="0">
                <a:latin typeface="Calibri" panose="020F0502020204030204" pitchFamily="34" charset="0"/>
                <a:cs typeface="Calibri" panose="020F0502020204030204" pitchFamily="34" charset="0"/>
              </a:rPr>
              <a:t>risk (CRA)</a:t>
            </a:r>
            <a:endParaRPr lang="en-IE" sz="21600" dirty="0">
              <a:latin typeface="Calibri" panose="020F0502020204030204" pitchFamily="34" charset="0"/>
              <a:cs typeface="Calibri" panose="020F0502020204030204" pitchFamily="34" charset="0"/>
            </a:endParaRPr>
          </a:p>
          <a:p>
            <a:pPr marL="1143000" indent="-1143000">
              <a:buFont typeface="Arial" panose="020B0604020202020204" pitchFamily="34" charset="0"/>
              <a:buChar char="•"/>
            </a:pPr>
            <a:r>
              <a:rPr lang="en-IE" sz="21600" dirty="0">
                <a:latin typeface="Calibri" panose="020F0502020204030204" pitchFamily="34" charset="0"/>
                <a:cs typeface="Calibri" panose="020F0502020204030204" pitchFamily="34" charset="0"/>
              </a:rPr>
              <a:t>Section 40 – Reliance on third parties to carry out customer due </a:t>
            </a:r>
            <a:r>
              <a:rPr lang="en-IE" sz="21600" dirty="0" smtClean="0">
                <a:latin typeface="Calibri" panose="020F0502020204030204" pitchFamily="34" charset="0"/>
                <a:cs typeface="Calibri" panose="020F0502020204030204" pitchFamily="34" charset="0"/>
              </a:rPr>
              <a:t>diligence. Third </a:t>
            </a:r>
            <a:r>
              <a:rPr lang="en-IE" sz="21600" dirty="0">
                <a:latin typeface="Calibri" panose="020F0502020204030204" pitchFamily="34" charset="0"/>
                <a:cs typeface="Calibri" panose="020F0502020204030204" pitchFamily="34" charset="0"/>
              </a:rPr>
              <a:t>party reliance arrangements must be tested and reliance letters must be of a high standard </a:t>
            </a:r>
          </a:p>
          <a:p>
            <a:endParaRPr lang="en-IE" dirty="0"/>
          </a:p>
        </p:txBody>
      </p:sp>
    </p:spTree>
    <p:extLst>
      <p:ext uri="{BB962C8B-B14F-4D97-AF65-F5344CB8AC3E}">
        <p14:creationId xmlns:p14="http://schemas.microsoft.com/office/powerpoint/2010/main" val="135971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1451" y="548640"/>
            <a:ext cx="19770224" cy="12131040"/>
          </a:xfrm>
        </p:spPr>
        <p:txBody>
          <a:bodyPr>
            <a:normAutofit fontScale="25000" lnSpcReduction="20000"/>
          </a:bodyPr>
          <a:lstStyle/>
          <a:p>
            <a:r>
              <a:rPr lang="en-IE" sz="24000" b="1" dirty="0">
                <a:latin typeface="Calibri" panose="020F0502020204030204" pitchFamily="34" charset="0"/>
                <a:cs typeface="Calibri" panose="020F0502020204030204" pitchFamily="34" charset="0"/>
              </a:rPr>
              <a:t>Overview of </a:t>
            </a:r>
            <a:r>
              <a:rPr lang="en-IE" sz="24000" b="1" dirty="0" smtClean="0">
                <a:latin typeface="Calibri" panose="020F0502020204030204" pitchFamily="34" charset="0"/>
                <a:cs typeface="Calibri" panose="020F0502020204030204" pitchFamily="34" charset="0"/>
              </a:rPr>
              <a:t>Obligations</a:t>
            </a:r>
            <a:endParaRPr lang="en-IE" sz="24000" b="1" dirty="0">
              <a:latin typeface="Calibri" panose="020F0502020204030204" pitchFamily="34" charset="0"/>
              <a:cs typeface="Calibri" panose="020F0502020204030204" pitchFamily="34" charset="0"/>
            </a:endParaRPr>
          </a:p>
          <a:p>
            <a:r>
              <a:rPr lang="en-IE" sz="21600" b="1" dirty="0" smtClean="0">
                <a:latin typeface="Calibri" panose="020F0502020204030204" pitchFamily="34" charset="0"/>
                <a:cs typeface="Calibri" panose="020F0502020204030204" pitchFamily="34" charset="0"/>
              </a:rPr>
              <a:t>Business Relationship</a:t>
            </a:r>
          </a:p>
          <a:p>
            <a:endParaRPr lang="en-IE" sz="11200" b="1" dirty="0">
              <a:latin typeface="Calibri" panose="020F0502020204030204" pitchFamily="34" charset="0"/>
              <a:cs typeface="Calibri" panose="020F0502020204030204" pitchFamily="34" charset="0"/>
            </a:endParaRPr>
          </a:p>
          <a:p>
            <a:r>
              <a:rPr lang="en-IE" sz="21600" u="sng" dirty="0">
                <a:latin typeface="Calibri" panose="020F0502020204030204" pitchFamily="34" charset="0"/>
                <a:cs typeface="Calibri" panose="020F0502020204030204" pitchFamily="34" charset="0"/>
              </a:rPr>
              <a:t>Section 35 </a:t>
            </a:r>
            <a:r>
              <a:rPr lang="en-IE" sz="21600" dirty="0">
                <a:latin typeface="Calibri" panose="020F0502020204030204" pitchFamily="34" charset="0"/>
                <a:cs typeface="Calibri" panose="020F0502020204030204" pitchFamily="34" charset="0"/>
              </a:rPr>
              <a:t>– Measures applying to business relationships</a:t>
            </a:r>
          </a:p>
          <a:p>
            <a:pPr marL="1143000" indent="-1143000">
              <a:buFont typeface="Arial" panose="020B0604020202020204" pitchFamily="34" charset="0"/>
              <a:buChar char="•"/>
            </a:pPr>
            <a:r>
              <a:rPr lang="en-IE" sz="21600" dirty="0">
                <a:latin typeface="Calibri" panose="020F0502020204030204" pitchFamily="34" charset="0"/>
                <a:cs typeface="Calibri" panose="020F0502020204030204" pitchFamily="34" charset="0"/>
              </a:rPr>
              <a:t>Nature and purpose of business relationship, risk based approach, prior to establishment of relationship</a:t>
            </a:r>
          </a:p>
          <a:p>
            <a:pPr marL="1143000" indent="-1143000">
              <a:buFont typeface="Arial" panose="020B0604020202020204" pitchFamily="34" charset="0"/>
              <a:buChar char="•"/>
            </a:pPr>
            <a:r>
              <a:rPr lang="en-IE" sz="21600" dirty="0">
                <a:latin typeface="Calibri" panose="020F0502020204030204" pitchFamily="34" charset="0"/>
                <a:cs typeface="Calibri" panose="020F0502020204030204" pitchFamily="34" charset="0"/>
              </a:rPr>
              <a:t>Ongoing monitoring of business relationships with customers to the extent reasonably warranted by the associated </a:t>
            </a:r>
            <a:r>
              <a:rPr lang="en-IE" sz="21600" dirty="0" smtClean="0">
                <a:latin typeface="Calibri" panose="020F0502020204030204" pitchFamily="34" charset="0"/>
                <a:cs typeface="Calibri" panose="020F0502020204030204" pitchFamily="34" charset="0"/>
              </a:rPr>
              <a:t>risk</a:t>
            </a:r>
          </a:p>
          <a:p>
            <a:endParaRPr lang="en-IE" sz="11200" dirty="0">
              <a:latin typeface="Calibri" panose="020F0502020204030204" pitchFamily="34" charset="0"/>
              <a:cs typeface="Calibri" panose="020F0502020204030204" pitchFamily="34" charset="0"/>
            </a:endParaRPr>
          </a:p>
          <a:p>
            <a:r>
              <a:rPr lang="en-IE" sz="21600" u="sng" dirty="0">
                <a:latin typeface="Calibri" panose="020F0502020204030204" pitchFamily="34" charset="0"/>
                <a:cs typeface="Calibri" panose="020F0502020204030204" pitchFamily="34" charset="0"/>
              </a:rPr>
              <a:t>Section 36A </a:t>
            </a:r>
            <a:r>
              <a:rPr lang="en-IE" sz="21600" dirty="0">
                <a:latin typeface="Calibri" panose="020F0502020204030204" pitchFamily="34" charset="0"/>
                <a:cs typeface="Calibri" panose="020F0502020204030204" pitchFamily="34" charset="0"/>
              </a:rPr>
              <a:t>- Examination of background and purpose of complex transactions, unusually large transactions </a:t>
            </a:r>
            <a:r>
              <a:rPr lang="en-IE" sz="21600" dirty="0" smtClean="0">
                <a:latin typeface="Calibri" panose="020F0502020204030204" pitchFamily="34" charset="0"/>
                <a:cs typeface="Calibri" panose="020F0502020204030204" pitchFamily="34" charset="0"/>
              </a:rPr>
              <a:t>and/or </a:t>
            </a:r>
            <a:r>
              <a:rPr lang="en-IE" sz="21600" dirty="0">
                <a:latin typeface="Calibri" panose="020F0502020204030204" pitchFamily="34" charset="0"/>
                <a:cs typeface="Calibri" panose="020F0502020204030204" pitchFamily="34" charset="0"/>
              </a:rPr>
              <a:t>unusual patterns of transactions which have no apparent economic or lawful purpose </a:t>
            </a:r>
          </a:p>
          <a:p>
            <a:pPr marL="1143000" indent="-1143000">
              <a:buFont typeface="Arial" panose="020B0604020202020204" pitchFamily="34" charset="0"/>
              <a:buChar char="•"/>
            </a:pPr>
            <a:r>
              <a:rPr lang="en-IE" sz="21600" dirty="0">
                <a:latin typeface="Calibri" panose="020F0502020204030204" pitchFamily="34" charset="0"/>
                <a:cs typeface="Calibri" panose="020F0502020204030204" pitchFamily="34" charset="0"/>
              </a:rPr>
              <a:t>Must be considered in light of the nature of the </a:t>
            </a:r>
            <a:r>
              <a:rPr lang="en-IE" sz="21600" dirty="0" smtClean="0">
                <a:latin typeface="Calibri" panose="020F0502020204030204" pitchFamily="34" charset="0"/>
                <a:cs typeface="Calibri" panose="020F0502020204030204" pitchFamily="34" charset="0"/>
              </a:rPr>
              <a:t>business </a:t>
            </a:r>
            <a:r>
              <a:rPr lang="en-IE" sz="21600" dirty="0">
                <a:latin typeface="Calibri" panose="020F0502020204030204" pitchFamily="34" charset="0"/>
                <a:cs typeface="Calibri" panose="020F0502020204030204" pitchFamily="34" charset="0"/>
              </a:rPr>
              <a:t>relationship and customer in determining what is “complex or unusually large” or what is an “unusual pattern”.</a:t>
            </a:r>
          </a:p>
          <a:p>
            <a:pPr marL="1143000" indent="-1143000">
              <a:buFont typeface="Arial" panose="020B0604020202020204" pitchFamily="34" charset="0"/>
              <a:buChar char="•"/>
            </a:pPr>
            <a:r>
              <a:rPr lang="en-IE" sz="21600" dirty="0">
                <a:latin typeface="Calibri" panose="020F0502020204030204" pitchFamily="34" charset="0"/>
                <a:cs typeface="Calibri" panose="020F0502020204030204" pitchFamily="34" charset="0"/>
              </a:rPr>
              <a:t>Know your customer</a:t>
            </a:r>
          </a:p>
          <a:p>
            <a:endParaRPr lang="en-I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1274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1451" y="1371600"/>
            <a:ext cx="19770224" cy="10936706"/>
          </a:xfrm>
        </p:spPr>
        <p:txBody>
          <a:bodyPr>
            <a:normAutofit fontScale="92500" lnSpcReduction="10000"/>
          </a:bodyPr>
          <a:lstStyle/>
          <a:p>
            <a:r>
              <a:rPr lang="en-IE" sz="6500" b="1" dirty="0">
                <a:latin typeface="Calibri" panose="020F0502020204030204" pitchFamily="34" charset="0"/>
                <a:cs typeface="Calibri" panose="020F0502020204030204" pitchFamily="34" charset="0"/>
              </a:rPr>
              <a:t>Overview of Obligations</a:t>
            </a:r>
          </a:p>
          <a:p>
            <a:r>
              <a:rPr lang="en-IE" sz="5800" b="1" dirty="0" smtClean="0">
                <a:latin typeface="Calibri" panose="020F0502020204030204" pitchFamily="34" charset="0"/>
                <a:cs typeface="Calibri" panose="020F0502020204030204" pitchFamily="34" charset="0"/>
              </a:rPr>
              <a:t>Politically </a:t>
            </a:r>
            <a:r>
              <a:rPr lang="en-IE" sz="5800" b="1" dirty="0">
                <a:latin typeface="Calibri" panose="020F0502020204030204" pitchFamily="34" charset="0"/>
                <a:cs typeface="Calibri" panose="020F0502020204030204" pitchFamily="34" charset="0"/>
              </a:rPr>
              <a:t>Exposed Persons (PEP</a:t>
            </a:r>
            <a:r>
              <a:rPr lang="en-IE" sz="5800" b="1" dirty="0" smtClean="0">
                <a:latin typeface="Calibri" panose="020F0502020204030204" pitchFamily="34" charset="0"/>
                <a:cs typeface="Calibri" panose="020F0502020204030204" pitchFamily="34" charset="0"/>
              </a:rPr>
              <a:t>)</a:t>
            </a:r>
          </a:p>
          <a:p>
            <a:endParaRPr lang="en-IE" sz="3000" b="1" dirty="0">
              <a:latin typeface="Calibri" panose="020F0502020204030204" pitchFamily="34" charset="0"/>
              <a:cs typeface="Calibri" panose="020F0502020204030204" pitchFamily="34" charset="0"/>
            </a:endParaRPr>
          </a:p>
          <a:p>
            <a:r>
              <a:rPr lang="en-IE" sz="5800" u="sng" dirty="0">
                <a:latin typeface="Calibri" panose="020F0502020204030204" pitchFamily="34" charset="0"/>
                <a:cs typeface="Calibri" panose="020F0502020204030204" pitchFamily="34" charset="0"/>
              </a:rPr>
              <a:t>Section 37 </a:t>
            </a:r>
            <a:r>
              <a:rPr lang="en-IE" sz="5800" dirty="0">
                <a:latin typeface="Calibri" panose="020F0502020204030204" pitchFamily="34" charset="0"/>
                <a:cs typeface="Calibri" panose="020F0502020204030204" pitchFamily="34" charset="0"/>
              </a:rPr>
              <a:t>- definition expanded to include domestic PEPS</a:t>
            </a:r>
          </a:p>
          <a:p>
            <a:pPr marL="1143000" indent="-1143000">
              <a:buFont typeface="Arial" panose="020B0604020202020204" pitchFamily="34" charset="0"/>
              <a:buChar char="•"/>
            </a:pPr>
            <a:r>
              <a:rPr lang="en-IE" sz="5800" dirty="0">
                <a:latin typeface="Calibri" panose="020F0502020204030204" pitchFamily="34" charset="0"/>
                <a:cs typeface="Calibri" panose="020F0502020204030204" pitchFamily="34" charset="0"/>
              </a:rPr>
              <a:t>Determine if customers or beneficial owners are politically exposed persons or an immediate family member or close associate of a PEP</a:t>
            </a:r>
          </a:p>
          <a:p>
            <a:pPr marL="1143000" indent="-1143000">
              <a:buFont typeface="Arial" panose="020B0604020202020204" pitchFamily="34" charset="0"/>
              <a:buChar char="•"/>
            </a:pPr>
            <a:r>
              <a:rPr lang="en-IE" sz="5800" dirty="0">
                <a:latin typeface="Calibri" panose="020F0502020204030204" pitchFamily="34" charset="0"/>
                <a:cs typeface="Calibri" panose="020F0502020204030204" pitchFamily="34" charset="0"/>
              </a:rPr>
              <a:t>Evidence additional searches and checks have been carried </a:t>
            </a:r>
            <a:r>
              <a:rPr lang="en-IE" sz="5800" dirty="0" smtClean="0">
                <a:latin typeface="Calibri" panose="020F0502020204030204" pitchFamily="34" charset="0"/>
                <a:cs typeface="Calibri" panose="020F0502020204030204" pitchFamily="34" charset="0"/>
              </a:rPr>
              <a:t>out (e.g. screenshots of open source checks conducted)</a:t>
            </a:r>
            <a:endParaRPr lang="en-IE" sz="5800" dirty="0">
              <a:latin typeface="Calibri" panose="020F0502020204030204" pitchFamily="34" charset="0"/>
              <a:cs typeface="Calibri" panose="020F0502020204030204" pitchFamily="34" charset="0"/>
            </a:endParaRPr>
          </a:p>
          <a:p>
            <a:pPr marL="1143000" indent="-1143000">
              <a:buFont typeface="Arial" panose="020B0604020202020204" pitchFamily="34" charset="0"/>
              <a:buChar char="•"/>
            </a:pPr>
            <a:r>
              <a:rPr lang="en-IE" sz="5800" dirty="0">
                <a:latin typeface="Calibri" panose="020F0502020204030204" pitchFamily="34" charset="0"/>
                <a:cs typeface="Calibri" panose="020F0502020204030204" pitchFamily="34" charset="0"/>
              </a:rPr>
              <a:t>Senior management approval required prior to commencing business relationship</a:t>
            </a:r>
          </a:p>
          <a:p>
            <a:pPr marL="1143000" indent="-1143000">
              <a:buFont typeface="Arial" panose="020B0604020202020204" pitchFamily="34" charset="0"/>
              <a:buChar char="•"/>
            </a:pPr>
            <a:r>
              <a:rPr lang="en-IE" sz="5800" dirty="0">
                <a:latin typeface="Calibri" panose="020F0502020204030204" pitchFamily="34" charset="0"/>
                <a:cs typeface="Calibri" panose="020F0502020204030204" pitchFamily="34" charset="0"/>
              </a:rPr>
              <a:t>Determine the source of wealth and source of funds</a:t>
            </a:r>
          </a:p>
          <a:p>
            <a:pPr marL="1143000" indent="-1143000">
              <a:buFont typeface="Arial" panose="020B0604020202020204" pitchFamily="34" charset="0"/>
              <a:buChar char="•"/>
            </a:pPr>
            <a:r>
              <a:rPr lang="en-IE" sz="5800" dirty="0">
                <a:latin typeface="Calibri" panose="020F0502020204030204" pitchFamily="34" charset="0"/>
                <a:cs typeface="Calibri" panose="020F0502020204030204" pitchFamily="34" charset="0"/>
              </a:rPr>
              <a:t>Evidence that enhanced due diligence has been carried out</a:t>
            </a:r>
          </a:p>
          <a:p>
            <a:pPr marL="1143000" indent="-1143000">
              <a:buFont typeface="Arial" panose="020B0604020202020204" pitchFamily="34" charset="0"/>
              <a:buChar char="•"/>
            </a:pPr>
            <a:r>
              <a:rPr lang="en-IE" sz="5800" dirty="0">
                <a:latin typeface="Calibri" panose="020F0502020204030204" pitchFamily="34" charset="0"/>
                <a:cs typeface="Calibri" panose="020F0502020204030204" pitchFamily="34" charset="0"/>
              </a:rPr>
              <a:t>PEP </a:t>
            </a:r>
            <a:r>
              <a:rPr lang="en-IE" sz="5800" dirty="0" smtClean="0">
                <a:latin typeface="Calibri" panose="020F0502020204030204" pitchFamily="34" charset="0"/>
                <a:cs typeface="Calibri" panose="020F0502020204030204" pitchFamily="34" charset="0"/>
              </a:rPr>
              <a:t>register</a:t>
            </a:r>
            <a:endParaRPr lang="en-IE" sz="5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2032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tandard">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griculture_Dept_PPT-Template" id="{215E2A18-DB6B-BC45-98E6-71B34A36A4CB}" vid="{CBA9D65E-4347-D84A-8303-32483E302F0B}"/>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 local="true">
  <p:Name>eDocument</p:Name>
  <p:Description/>
  <p:Statement/>
  <p:PolicyItems>
    <p:PolicyItem featureId="Microsoft.Office.RecordsManagement.PolicyFeatures.Expiration" staticId="0x0101000BC94875665D404BB1351B53C41FD2C0|151133126" UniqueId="bf2ef460-b00e-4a0e-b23d-03f2c89c6685">
      <p:Name>Retention</p:Name>
      <p:Description>Automatic scheduling of content for processing, and performing a retention action on content that has reached its due date.</p:Description>
      <p:CustomData>
        <Schedules nextStageId="3" default="false">
          <Schedule type="Default">
            <stages>
              <data stageId="1">
                <formula id="Microsoft.Office.RecordsManagement.PolicyFeatures.Expiration.Formula.BuiltIn">
                  <number>3</number>
                  <property>Modified</property>
                  <period>months</period>
                </formula>
                <action type="action" id="Microsoft.Office.RecordsManagement.PolicyFeatures.Expiration.Action.DeletePreviousVersions"/>
              </data>
            </stages>
          </Schedule>
          <Schedule type="Record">
            <stages>
              <data stageId="2">
                <formula id="Microsoft.Office.RecordsManagement.PolicyFeatures.Expiration.Formula.BuiltIn">
                  <number>3</number>
                  <property>Modified</property>
                  <propertyId>8c06beca-0777-48f7-91c7-6da68bc07b69</propertyId>
                  <period>months</period>
                </formula>
                <action type="action" id="Microsoft.Office.RecordsManagement.PolicyFeatures.Expiration.Action.DeletePreviousVersions"/>
              </data>
            </stages>
          </Schedule>
        </Schedules>
      </p:CustomData>
    </p:PolicyItem>
  </p:PolicyItems>
</p:Policy>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3.xml><?xml version="1.0" encoding="utf-8"?>
<ct:contentTypeSchema xmlns:ct="http://schemas.microsoft.com/office/2006/metadata/contentType" xmlns:ma="http://schemas.microsoft.com/office/2006/metadata/properties/metaAttributes" ct:_="" ma:_="" ma:contentTypeName="eDocument" ma:contentTypeID="0x0101000BC94875665D404BB1351B53C41FD2C000E2A90C127AD7E24FB995273EC776A166" ma:contentTypeVersion="15" ma:contentTypeDescription="Create a new document for eDocs" ma:contentTypeScope="" ma:versionID="acfa2c23ab22597f5c6e25882030a240">
  <xsd:schema xmlns:xsd="http://www.w3.org/2001/XMLSchema" xmlns:xs="http://www.w3.org/2001/XMLSchema" xmlns:p="http://schemas.microsoft.com/office/2006/metadata/properties" xmlns:ns1="http://schemas.microsoft.com/sharepoint/v3" xmlns:ns2="7ab1d645-776d-4467-809b-07c991d71219" xmlns:ns3="96569cbb-cc02-475b-90a3-dbe7d1b95288" xmlns:ns4="http://schemas.microsoft.com/sharepoint/v4" targetNamespace="http://schemas.microsoft.com/office/2006/metadata/properties" ma:root="true" ma:fieldsID="482efb7a002a112e356a4cc0af79be8a" ns1:_="" ns2:_="" ns3:_="" ns4:_="">
    <xsd:import namespace="http://schemas.microsoft.com/sharepoint/v3"/>
    <xsd:import namespace="7ab1d645-776d-4467-809b-07c991d71219"/>
    <xsd:import namespace="96569cbb-cc02-475b-90a3-dbe7d1b95288"/>
    <xsd:import namespace="http://schemas.microsoft.com/sharepoint/v4"/>
    <xsd:element name="properties">
      <xsd:complexType>
        <xsd:sequence>
          <xsd:element name="documentManagement">
            <xsd:complexType>
              <xsd:all>
                <xsd:element ref="ns2:eDocs_DocumentTopicsTaxHTField0" minOccurs="0"/>
                <xsd:element ref="ns1:_vti_ItemDeclaredRecord" minOccurs="0"/>
                <xsd:element ref="ns1:_dlc_Exempt" minOccurs="0"/>
                <xsd:element ref="ns1:_dlc_ExpireDateSaved" minOccurs="0"/>
                <xsd:element ref="ns1:_dlc_ExpireDate" minOccurs="0"/>
                <xsd:element ref="ns3:TaxCatchAll" minOccurs="0"/>
                <xsd:element ref="ns2:eDocs_SeriesSubSeriesTaxHTField0" minOccurs="0"/>
                <xsd:element ref="ns2:eDocs_YearTaxHTField0" minOccurs="0"/>
                <xsd:element ref="ns1:eDocs_FileName" minOccurs="0"/>
                <xsd:element ref="ns1:eDocs_FileStatus"/>
                <xsd:element ref="ns2:eDocs_FileTopicsTaxHTField0" minOccurs="0"/>
                <xsd:element ref="ns4:IconOverlay" minOccurs="0"/>
                <xsd:element ref="ns1:_vti_ItemHoldRecordStatus" minOccurs="0"/>
                <xsd:element ref="ns2:eDocs_SecurityClassification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0" nillable="true" ma:displayName="Declared Record" ma:hidden="true" ma:internalName="_vti_ItemDeclaredRecord" ma:readOnly="true">
      <xsd:simpleType>
        <xsd:restriction base="dms:DateTime"/>
      </xsd:simpleType>
    </xsd:element>
    <xsd:element name="_dlc_Exempt" ma:index="11" nillable="true" ma:displayName="Exempt from Policy" ma:hidden="true" ma:internalName="_dlc_Exempt" ma:readOnly="true">
      <xsd:simpleType>
        <xsd:restriction base="dms:Unknown"/>
      </xsd:simpleType>
    </xsd:element>
    <xsd:element name="_dlc_ExpireDateSaved" ma:index="12" nillable="true" ma:displayName="Original Expiration Date" ma:hidden="true" ma:internalName="_dlc_ExpireDateSaved" ma:readOnly="true">
      <xsd:simpleType>
        <xsd:restriction base="dms:DateTime"/>
      </xsd:simpleType>
    </xsd:element>
    <xsd:element name="_dlc_ExpireDate" ma:index="13" nillable="true" ma:displayName="Expiration Date" ma:description="" ma:hidden="true" ma:indexed="true" ma:internalName="_dlc_ExpireDate" ma:readOnly="true">
      <xsd:simpleType>
        <xsd:restriction base="dms:DateTime"/>
      </xsd:simpleType>
    </xsd:element>
    <xsd:element name="eDocs_FileName" ma:index="19" nillable="true" ma:displayName="File Name" ma:default="0" ma:description="File Number" ma:indexed="true" ma:internalName="eDocs_FileName">
      <xsd:simpleType>
        <xsd:restriction base="dms:Text">
          <xsd:maxLength value="100"/>
        </xsd:restriction>
      </xsd:simpleType>
    </xsd:element>
    <xsd:element name="eDocs_FileStatus" ma:index="20" ma:displayName="Status" ma:default="Live" ma:description="Current Status of the File. This is set to Live, Archived or sent to National Archives" ma:format="Dropdown" ma:indexed="true" ma:internalName="eDocs_FileStatus">
      <xsd:simpleType>
        <xsd:restriction base="dms:Choice">
          <xsd:enumeration value="Live"/>
          <xsd:enumeration value="Archived"/>
          <xsd:enumeration value="Cancelled"/>
          <xsd:enumeration value="Sent to National Archives"/>
        </xsd:restriction>
      </xsd:simpleType>
    </xsd:element>
    <xsd:element name="_vti_ItemHoldRecordStatus" ma:index="24"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b1d645-776d-4467-809b-07c991d71219" elementFormDefault="qualified">
    <xsd:import namespace="http://schemas.microsoft.com/office/2006/documentManagement/types"/>
    <xsd:import namespace="http://schemas.microsoft.com/office/infopath/2007/PartnerControls"/>
    <xsd:element name="eDocs_DocumentTopicsTaxHTField0" ma:index="9" nillable="true" ma:taxonomy="true" ma:internalName="eDocs_DocumentTopicsTaxHTField0" ma:taxonomyFieldName="eDocs_DocumentTopics" ma:displayName="Document Topics" ma:fieldId="{fbaa881f-c4ae-443f-9fda-fbdd527793d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eDocs_SeriesSubSeriesTaxHTField0" ma:index="15" nillable="true" ma:taxonomy="true" ma:internalName="eDocs_SeriesSubSeriesTaxHTField0" ma:taxonomyFieldName="eDocs_SeriesSubSeries" ma:displayName="Sub Series" ma:fieldId="{11f8bb48-43d6-459a-8b80-9123185593c7}" ma:sspId="7c2d6244-cd1d-4efa-a3f0-d91ebf80135b" ma:termSetId="f077f246-e236-41a7-b5e7-32206ed0c02f" ma:anchorId="00000000-0000-0000-0000-000000000000" ma:open="false" ma:isKeyword="false">
      <xsd:complexType>
        <xsd:sequence>
          <xsd:element ref="pc:Terms" minOccurs="0" maxOccurs="1"/>
        </xsd:sequence>
      </xsd:complexType>
    </xsd:element>
    <xsd:element name="eDocs_YearTaxHTField0" ma:index="17" nillable="true" ma:taxonomy="true" ma:internalName="eDocs_YearTaxHTField0" ma:taxonomyFieldName="eDocs_Year" ma:displayName="Year" ma:indexed="true" ma:fieldId="{7b1b8a72-8553-41e1-8dd7-5ce464e281f2}" ma:sspId="7c2d6244-cd1d-4efa-a3f0-d91ebf80135b" ma:termSetId="ce59be0b-c475-4dad-9d13-d884cc984bf7" ma:anchorId="00000000-0000-0000-0000-000000000000" ma:open="false" ma:isKeyword="false">
      <xsd:complexType>
        <xsd:sequence>
          <xsd:element ref="pc:Terms" minOccurs="0" maxOccurs="1"/>
        </xsd:sequence>
      </xsd:complexType>
    </xsd:element>
    <xsd:element name="eDocs_FileTopicsTaxHTField0" ma:index="21" nillable="true" ma:taxonomy="true" ma:internalName="eDocs_FileTopicsTaxHTField0" ma:taxonomyFieldName="eDocs_FileTopics" ma:displayName="File Topics" ma:default="" ma:fieldId="{602c691f-3efa-402d-ab5c-baa8c240a9e7}" ma:taxonomyMulti="true" ma:sspId="7c2d6244-cd1d-4efa-a3f0-d91ebf80135b" ma:termSetId="6de0ce42-6b73-402c-8ed3-c39624bb7c73" ma:anchorId="00000000-0000-0000-0000-000000000000" ma:open="false" ma:isKeyword="false">
      <xsd:complexType>
        <xsd:sequence>
          <xsd:element ref="pc:Terms" minOccurs="0" maxOccurs="1"/>
        </xsd:sequence>
      </xsd:complexType>
    </xsd:element>
    <xsd:element name="eDocs_SecurityClassificationTaxHTField0" ma:index="25" nillable="true" ma:taxonomy="true" ma:internalName="eDocs_SecurityClassificationTaxHTField0" ma:taxonomyFieldName="eDocs_SecurityClassification" ma:displayName="Security Classification" ma:default="1;#Unclassified|d6154209-901f-4005-abe0-dde865f488ac" ma:fieldId="{6bbd3faf-a5ab-4e5e-b8a6-a5e099cef439}" ma:sspId="7c2d6244-cd1d-4efa-a3f0-d91ebf80135b" ma:termSetId="8b64dfb4-ccd3-48c7-acb6-54f1ab2694f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6569cbb-cc02-475b-90a3-dbe7d1b9528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72b4f7a-c2f3-4367-a906-49bcd67ab976}" ma:internalName="TaxCatchAll" ma:showField="CatchAllData" ma:web="96569cbb-cc02-475b-90a3-dbe7d1b9528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Docs_SeriesSubSeriesTaxHTField0 xmlns="7ab1d645-776d-4467-809b-07c991d71219">
      <Terms xmlns="http://schemas.microsoft.com/office/infopath/2007/PartnerControls">
        <TermInfo xmlns="http://schemas.microsoft.com/office/infopath/2007/PartnerControls">
          <TermName xmlns="http://schemas.microsoft.com/office/infopath/2007/PartnerControls">148</TermName>
          <TermId xmlns="http://schemas.microsoft.com/office/infopath/2007/PartnerControls">d556f1f7-95c9-4114-9072-8e01934af394</TermId>
        </TermInfo>
      </Terms>
    </eDocs_SeriesSubSeriesTaxHTField0>
    <eDocs_FileStatus xmlns="http://schemas.microsoft.com/sharepoint/v3">Live</eDocs_FileStatus>
    <eDocs_FileTopicsTaxHTField0 xmlns="7ab1d645-776d-4467-809b-07c991d71219">
      <Terms xmlns="http://schemas.microsoft.com/office/infopath/2007/PartnerControls">
        <TermInfo xmlns="http://schemas.microsoft.com/office/infopath/2007/PartnerControls">
          <TermName xmlns="http://schemas.microsoft.com/office/infopath/2007/PartnerControls">Administration</TermName>
          <TermId xmlns="http://schemas.microsoft.com/office/infopath/2007/PartnerControls">5742a2f6-edf1-47ab-b675-f2ee57574a7c</TermId>
        </TermInfo>
        <TermInfo xmlns="http://schemas.microsoft.com/office/infopath/2007/PartnerControls">
          <TermName xmlns="http://schemas.microsoft.com/office/infopath/2007/PartnerControls">Stakeholders</TermName>
          <TermId xmlns="http://schemas.microsoft.com/office/infopath/2007/PartnerControls">7ae3d4f9-8bc8-4cec-bc1f-7ee7b33e4f67</TermId>
        </TermInfo>
        <TermInfo xmlns="http://schemas.microsoft.com/office/infopath/2007/PartnerControls">
          <TermName xmlns="http://schemas.microsoft.com/office/infopath/2007/PartnerControls">Forms</TermName>
          <TermId xmlns="http://schemas.microsoft.com/office/infopath/2007/PartnerControls">9eb202cc-ed0a-4885-94d7-5395b6c4696a</TermId>
        </TermInfo>
        <TermInfo xmlns="http://schemas.microsoft.com/office/infopath/2007/PartnerControls">
          <TermName xmlns="http://schemas.microsoft.com/office/infopath/2007/PartnerControls">Central Bank Guidelines</TermName>
          <TermId xmlns="http://schemas.microsoft.com/office/infopath/2007/PartnerControls">8c50fdc9-f2d4-4dbd-a3fd-cb7ae1430fff</TermId>
        </TermInfo>
        <TermInfo xmlns="http://schemas.microsoft.com/office/infopath/2007/PartnerControls">
          <TermName xmlns="http://schemas.microsoft.com/office/infopath/2007/PartnerControls">Delegation of Functions</TermName>
          <TermId xmlns="http://schemas.microsoft.com/office/infopath/2007/PartnerControls">4b134ad8-49ef-4b6f-9851-860d48325952</TermId>
        </TermInfo>
        <TermInfo xmlns="http://schemas.microsoft.com/office/infopath/2007/PartnerControls">
          <TermName xmlns="http://schemas.microsoft.com/office/infopath/2007/PartnerControls">Health</TermName>
          <TermId xmlns="http://schemas.microsoft.com/office/infopath/2007/PartnerControls">911876f7-2005-4cc7-af3e-f8733bccee68</TermId>
        </TermInfo>
        <TermInfo xmlns="http://schemas.microsoft.com/office/infopath/2007/PartnerControls">
          <TermName xmlns="http://schemas.microsoft.com/office/infopath/2007/PartnerControls">Health and Safety</TermName>
          <TermId xmlns="http://schemas.microsoft.com/office/infopath/2007/PartnerControls">ec2860a4-e594-4a36-88f8-eb9d5bab3cb3</TermId>
        </TermInfo>
        <TermInfo xmlns="http://schemas.microsoft.com/office/infopath/2007/PartnerControls">
          <TermName xmlns="http://schemas.microsoft.com/office/infopath/2007/PartnerControls">Outreach</TermName>
          <TermId xmlns="http://schemas.microsoft.com/office/infopath/2007/PartnerControls">efd2cb77-4a1b-4f3e-9ea5-9e4b5d052591</TermId>
        </TermInfo>
        <TermInfo xmlns="http://schemas.microsoft.com/office/infopath/2007/PartnerControls">
          <TermName xmlns="http://schemas.microsoft.com/office/infopath/2007/PartnerControls">Statistics</TermName>
          <TermId xmlns="http://schemas.microsoft.com/office/infopath/2007/PartnerControls">da62330e-e861-4c7b-bd88-862e831f187b</TermId>
        </TermInfo>
        <TermInfo xmlns="http://schemas.microsoft.com/office/infopath/2007/PartnerControls">
          <TermName xmlns="http://schemas.microsoft.com/office/infopath/2007/PartnerControls">Working Docs</TermName>
          <TermId xmlns="http://schemas.microsoft.com/office/infopath/2007/PartnerControls">f657b01b-ec1d-47ad-9481-ba8e73afe6c4</TermId>
        </TermInfo>
        <TermInfo xmlns="http://schemas.microsoft.com/office/infopath/2007/PartnerControls">
          <TermName xmlns="http://schemas.microsoft.com/office/infopath/2007/PartnerControls">Authorised Officers</TermName>
          <TermId xmlns="http://schemas.microsoft.com/office/infopath/2007/PartnerControls">24bedcd9-15fc-4a9e-966a-7ffc066190f5</TermId>
        </TermInfo>
        <TermInfo xmlns="http://schemas.microsoft.com/office/infopath/2007/PartnerControls">
          <TermName xmlns="http://schemas.microsoft.com/office/infopath/2007/PartnerControls">Policy ＆ Legislation</TermName>
          <TermId xmlns="http://schemas.microsoft.com/office/infopath/2007/PartnerControls">0abb240e-1c5e-473a-98de-2bdb6737d54d</TermId>
        </TermInfo>
        <TermInfo xmlns="http://schemas.microsoft.com/office/infopath/2007/PartnerControls">
          <TermName xmlns="http://schemas.microsoft.com/office/infopath/2007/PartnerControls">Travel Claims</TermName>
          <TermId xmlns="http://schemas.microsoft.com/office/infopath/2007/PartnerControls">d68f8b2a-3b24-419f-a5b3-1cd232b5f478</TermId>
        </TermInfo>
        <TermInfo xmlns="http://schemas.microsoft.com/office/infopath/2007/PartnerControls">
          <TermName xmlns="http://schemas.microsoft.com/office/infopath/2007/PartnerControls">Legal Advice</TermName>
          <TermId xmlns="http://schemas.microsoft.com/office/infopath/2007/PartnerControls">5ff268b5-1021-49ac-83de-365ea0e06db0</TermId>
        </TermInfo>
        <TermInfo xmlns="http://schemas.microsoft.com/office/infopath/2007/PartnerControls">
          <TermName xmlns="http://schemas.microsoft.com/office/infopath/2007/PartnerControls">Reports</TermName>
          <TermId xmlns="http://schemas.microsoft.com/office/infopath/2007/PartnerControls">8bc59e9d-d9da-4261-b461-4e9d12ca6c28</TermId>
        </TermInfo>
      </Terms>
    </eDocs_FileTopicsTaxHTField0>
    <eDocs_FileName xmlns="http://schemas.microsoft.com/sharepoint/v3">DJE148-001-2020</eDocs_FileName>
    <TaxCatchAll xmlns="96569cbb-cc02-475b-90a3-dbe7d1b95288">
      <Value>21</Value>
      <Value>20</Value>
      <Value>19</Value>
      <Value>18</Value>
      <Value>17</Value>
      <Value>16</Value>
      <Value>15</Value>
      <Value>14</Value>
      <Value>13</Value>
      <Value>12</Value>
      <Value>11</Value>
      <Value>10</Value>
      <Value>9</Value>
      <Value>8</Value>
      <Value>7</Value>
      <Value>6</Value>
      <Value>5</Value>
      <Value>1</Value>
    </TaxCatchAll>
    <eDocs_YearTaxHTField0 xmlns="7ab1d645-776d-4467-809b-07c991d71219">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708248ce-7cca-4d55-a0ec-fee182f07fd9</TermId>
        </TermInfo>
      </Terms>
    </eDocs_YearTaxHTField0>
    <eDocs_DocumentTopicsTaxHTField0 xmlns="7ab1d645-776d-4467-809b-07c991d71219">
      <Terms xmlns="http://schemas.microsoft.com/office/infopath/2007/PartnerControls"/>
    </eDocs_DocumentTopicsTaxHTField0>
    <IconOverlay xmlns="http://schemas.microsoft.com/sharepoint/v4" xsi:nil="true"/>
    <eDocs_SecurityClassificationTaxHTField0 xmlns="7ab1d645-776d-4467-809b-07c991d71219">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d6154209-901f-4005-abe0-dde865f488ac</TermId>
        </TermInfo>
      </Terms>
    </eDocs_SecurityClassificationTaxHTField0>
    <_dlc_ExpireDateSaved xmlns="http://schemas.microsoft.com/sharepoint/v3" xsi:nil="true"/>
    <_dlc_ExpireDate xmlns="http://schemas.microsoft.com/sharepoint/v3"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668CFF-D2E5-4025-BEC7-4DB4F7C4588E}">
  <ds:schemaRefs>
    <ds:schemaRef ds:uri="office.server.policy"/>
  </ds:schemaRefs>
</ds:datastoreItem>
</file>

<file path=customXml/itemProps2.xml><?xml version="1.0" encoding="utf-8"?>
<ds:datastoreItem xmlns:ds="http://schemas.openxmlformats.org/officeDocument/2006/customXml" ds:itemID="{66D174F7-8199-43A3-9B9D-EA5E65873029}">
  <ds:schemaRefs>
    <ds:schemaRef ds:uri="http://schemas.microsoft.com/sharepoint/events"/>
  </ds:schemaRefs>
</ds:datastoreItem>
</file>

<file path=customXml/itemProps3.xml><?xml version="1.0" encoding="utf-8"?>
<ds:datastoreItem xmlns:ds="http://schemas.openxmlformats.org/officeDocument/2006/customXml" ds:itemID="{BADE6C85-47A4-46BA-8A89-1F1F969EA9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b1d645-776d-4467-809b-07c991d71219"/>
    <ds:schemaRef ds:uri="96569cbb-cc02-475b-90a3-dbe7d1b9528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FDFE28F-59FA-41F4-B969-564C5D570086}">
  <ds:schemaRefs>
    <ds:schemaRef ds:uri="http://schemas.microsoft.com/office/2006/documentManagement/types"/>
    <ds:schemaRef ds:uri="http://schemas.microsoft.com/office/infopath/2007/PartnerControls"/>
    <ds:schemaRef ds:uri="http://www.w3.org/XML/1998/namespace"/>
    <ds:schemaRef ds:uri="http://purl.org/dc/elements/1.1/"/>
    <ds:schemaRef ds:uri="http://schemas.microsoft.com/office/2006/metadata/properties"/>
    <ds:schemaRef ds:uri="http://schemas.openxmlformats.org/package/2006/metadata/core-properties"/>
    <ds:schemaRef ds:uri="http://schemas.microsoft.com/sharepoint/v4"/>
    <ds:schemaRef ds:uri="http://purl.org/dc/terms/"/>
    <ds:schemaRef ds:uri="7ab1d645-776d-4467-809b-07c991d71219"/>
    <ds:schemaRef ds:uri="96569cbb-cc02-475b-90a3-dbe7d1b95288"/>
    <ds:schemaRef ds:uri="http://schemas.microsoft.com/sharepoint/v3"/>
    <ds:schemaRef ds:uri="http://purl.org/dc/dcmitype/"/>
  </ds:schemaRefs>
</ds:datastoreItem>
</file>

<file path=customXml/itemProps5.xml><?xml version="1.0" encoding="utf-8"?>
<ds:datastoreItem xmlns:ds="http://schemas.openxmlformats.org/officeDocument/2006/customXml" ds:itemID="{325A0DEB-63EF-4AA8-8801-B2801C26E0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Agriculture_Dept_PPT-Template</Template>
  <TotalTime>2025</TotalTime>
  <Words>1803</Words>
  <Application>Microsoft Office PowerPoint</Application>
  <PresentationFormat>Custom</PresentationFormat>
  <Paragraphs>201</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.AppleSystemUIFont</vt:lpstr>
      <vt:lpstr>Arial</vt:lpstr>
      <vt:lpstr>Calibri</vt:lpstr>
      <vt:lpstr>Calibri Light</vt:lpstr>
      <vt:lpstr>Georgia</vt:lpstr>
      <vt:lpstr>Helvetica Neue</vt:lpstr>
      <vt:lpstr>Open Sans</vt:lpstr>
      <vt:lpstr>Open Sans Light</vt:lpstr>
      <vt:lpstr>Standard</vt:lpstr>
      <vt:lpstr>Inspection Process  Tax Advisers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dc:title>
  <dc:creator>Cathy Martin</dc:creator>
  <cp:lastModifiedBy>James X. Good</cp:lastModifiedBy>
  <cp:revision>232</cp:revision>
  <cp:lastPrinted>2022-09-01T13:54:20Z</cp:lastPrinted>
  <dcterms:created xsi:type="dcterms:W3CDTF">2020-09-08T11:18:20Z</dcterms:created>
  <dcterms:modified xsi:type="dcterms:W3CDTF">2022-09-21T10:28:00Z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0x0101000BC94875665D404BB1351B53C41FD2C000E2A90C127AD7E24FB995273EC776A166</vt:lpwstr>
  </property>
  <property fmtid="{D5CDD505-2E9C-101B-9397-08002B2CF9AE}" pid="3" name="eDocs_FileTopics">
    <vt:lpwstr>5;#Administration|5742a2f6-edf1-47ab-b675-f2ee57574a7c;#9;#Stakeholders|7ae3d4f9-8bc8-4cec-bc1f-7ee7b33e4f67;#10;#Forms|9eb202cc-ed0a-4885-94d7-5395b6c4696a;#11;#Central Bank Guidelines|8c50fdc9-f2d4-4dbd-a3fd-cb7ae1430fff;#12;#Delegation of Functions|4b1</vt:lpwstr>
  </property>
  <property fmtid="{D5CDD505-2E9C-101B-9397-08002B2CF9AE}" pid="4" name="eDocs_SeriesSubSeriesTaxHTField0">
    <vt:lpwstr>148|d556f1f7-95c9-4114-9072-8e01934af394</vt:lpwstr>
  </property>
  <property fmtid="{D5CDD505-2E9C-101B-9397-08002B2CF9AE}" pid="5" name="eDocs_FileStatus">
    <vt:lpwstr>Live</vt:lpwstr>
  </property>
  <property fmtid="{D5CDD505-2E9C-101B-9397-08002B2CF9AE}" pid="6" name="eDocs_Year">
    <vt:lpwstr>7;#2020|708248ce-7cca-4d55-a0ec-fee182f07fd9</vt:lpwstr>
  </property>
  <property fmtid="{D5CDD505-2E9C-101B-9397-08002B2CF9AE}" pid="7" name="eDocs_FileTopicsTaxHTField0">
    <vt:lpwstr>Administration|5742a2f6-edf1-47ab-b675-f2ee57574a7c;Stakeholders|7ae3d4f9-8bc8-4cec-bc1f-7ee7b33e4f67;Forms|9eb202cc-ed0a-4885-94d7-5395b6c4696a;Central Bank Guidelines|8c50fdc9-f2d4-4dbd-a3fd-cb7ae1430fff;Delegation of Functions|4b134ad8-49ef-4b6f-9851-8</vt:lpwstr>
  </property>
  <property fmtid="{D5CDD505-2E9C-101B-9397-08002B2CF9AE}" pid="8" name="eDocs_YearTaxHTField0">
    <vt:lpwstr>2020|708248ce-7cca-4d55-a0ec-fee182f07fd9</vt:lpwstr>
  </property>
  <property fmtid="{D5CDD505-2E9C-101B-9397-08002B2CF9AE}" pid="9" name="TaxCatchAll">
    <vt:lpwstr>21;#Legal Advice|5ff268b5-1021-49ac-83de-365ea0e06db0;#20;#Travel Claims|d68f8b2a-3b24-419f-a5b3-1cd232b5f478;#19;#Policy ＆ Legislation|0abb240e-1c5e-473a-98de-2bdb6737d54d;#18;#Authorised Officers|24bedcd9-15fc-4a9e-966a-7ffc066190f5;#17;#Working Docs|f6</vt:lpwstr>
  </property>
  <property fmtid="{D5CDD505-2E9C-101B-9397-08002B2CF9AE}" pid="10" name="eDocs_FileName">
    <vt:lpwstr>DJE148-001-2020</vt:lpwstr>
  </property>
  <property fmtid="{D5CDD505-2E9C-101B-9397-08002B2CF9AE}" pid="11" name="eDocs_SeriesSubSeries">
    <vt:lpwstr>8;#148|d556f1f7-95c9-4114-9072-8e01934af394</vt:lpwstr>
  </property>
  <property fmtid="{D5CDD505-2E9C-101B-9397-08002B2CF9AE}" pid="12" name="eDocs_SecurityClassificationTaxHTField0">
    <vt:lpwstr>Unclassified|d6154209-901f-4005-abe0-dde865f488ac</vt:lpwstr>
  </property>
  <property fmtid="{D5CDD505-2E9C-101B-9397-08002B2CF9AE}" pid="13" name="eDocs_SecurityClassification">
    <vt:lpwstr>1;#Unclassified|d6154209-901f-4005-abe0-dde865f488ac</vt:lpwstr>
  </property>
  <property fmtid="{D5CDD505-2E9C-101B-9397-08002B2CF9AE}" pid="14" name="_docset_NoMedatataSyncRequired">
    <vt:lpwstr>False</vt:lpwstr>
  </property>
  <property fmtid="{D5CDD505-2E9C-101B-9397-08002B2CF9AE}" pid="15" name="eDocs_DocumentTopics">
    <vt:lpwstr/>
  </property>
  <property fmtid="{D5CDD505-2E9C-101B-9397-08002B2CF9AE}" pid="16" name="_dlc_policyId">
    <vt:lpwstr>0x0101000BC94875665D404BB1351B53C41FD2C0|151133126</vt:lpwstr>
  </property>
  <property fmtid="{D5CDD505-2E9C-101B-9397-08002B2CF9AE}" pid="17" name="ItemRetentionFormula">
    <vt:lpwstr/>
  </property>
  <property fmtid="{D5CDD505-2E9C-101B-9397-08002B2CF9AE}" pid="18" name="_dlc_LastRun">
    <vt:lpwstr>04/30/2022 23:34:04</vt:lpwstr>
  </property>
  <property fmtid="{D5CDD505-2E9C-101B-9397-08002B2CF9AE}" pid="19" name="_dlc_ItemStageId">
    <vt:lpwstr>1</vt:lpwstr>
  </property>
</Properties>
</file>