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2"/>
  </p:notesMasterIdLst>
  <p:handoutMasterIdLst>
    <p:handoutMasterId r:id="rId13"/>
  </p:handoutMasterIdLst>
  <p:sldIdLst>
    <p:sldId id="259" r:id="rId2"/>
    <p:sldId id="318" r:id="rId3"/>
    <p:sldId id="448" r:id="rId4"/>
    <p:sldId id="449" r:id="rId5"/>
    <p:sldId id="486" r:id="rId6"/>
    <p:sldId id="451" r:id="rId7"/>
    <p:sldId id="403" r:id="rId8"/>
    <p:sldId id="417" r:id="rId9"/>
    <p:sldId id="485" r:id="rId10"/>
    <p:sldId id="42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271020" initials="T271020" lastIdx="3" clrIdx="0">
    <p:extLst>
      <p:ext uri="{19B8F6BF-5375-455C-9EA6-DF929625EA0E}">
        <p15:presenceInfo xmlns:p15="http://schemas.microsoft.com/office/powerpoint/2012/main" userId="T2710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A"/>
    <a:srgbClr val="000000"/>
    <a:srgbClr val="00B050"/>
    <a:srgbClr val="00C85A"/>
    <a:srgbClr val="00F66F"/>
    <a:srgbClr val="00823B"/>
    <a:srgbClr val="009A46"/>
    <a:srgbClr val="A6A6A6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5F672-1DBC-4677-A40E-FE4E344F9184}" v="153" dt="2021-03-01T13:13:34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738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91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E29BCA-D229-4BE6-95C9-A1CFF188CC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44F2F-0AFD-4845-8115-E044ADA163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215B7-898F-42AB-804B-1A5809880E4A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5889-89E1-4402-BDAA-DAB29FC998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04342-C2E8-4B24-BA0D-6B35F0C49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58B80-0B4C-4422-901B-9D94AA26A5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4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75A4B-52DA-44B7-9ABD-9146CF3DC772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3B7D-CC4A-403F-9CE3-12789DE82C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27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E7E2E4F-47F5-41DE-85B0-386926726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4ED794-CEF5-4909-B61B-7C0D2B7F76B7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 dirty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5915EC2-F461-4A96-B21C-C3C7B288E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A318817-F1C2-410C-9F85-DE55ACB0C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>
            <a:extLst>
              <a:ext uri="{FF2B5EF4-FFF2-40B4-BE49-F238E27FC236}">
                <a16:creationId xmlns:a16="http://schemas.microsoft.com/office/drawing/2014/main" id="{255FC0F9-EEB3-4222-A079-E68EEBE83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CAE224-ECB3-4D5C-87A7-1F993D035C1C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09140468-B92A-4AF0-B619-A9DEF8589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solidFill>
            <a:srgbClr val="FFFFFF"/>
          </a:solidFill>
          <a:ln/>
        </p:spPr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64E6DED2-7C57-4973-B89E-317A8847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IE" altLang="en-US" sz="1800" dirty="0"/>
          </a:p>
        </p:txBody>
      </p:sp>
      <p:sp>
        <p:nvSpPr>
          <p:cNvPr id="10245" name="Notes Placeholder 1">
            <a:extLst>
              <a:ext uri="{FF2B5EF4-FFF2-40B4-BE49-F238E27FC236}">
                <a16:creationId xmlns:a16="http://schemas.microsoft.com/office/drawing/2014/main" id="{29D502F2-5290-4D22-95F0-CB014F442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AEA45DA-2824-4087-BA7E-631A248A92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CEF9696-B467-4841-B0D6-15B312151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dirty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B66B01C-BCFD-49A6-867E-F338D8FAB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5F004D-8D75-48AA-B633-2D5FA4E3F04E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0D2A947-CB68-4188-8C28-5E3F0133F8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3681B5F4-D19F-48D1-A82D-9356E7F7E956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Pct val="45000"/>
              </a:pPr>
              <a:t>5</a:t>
            </a:fld>
            <a:endParaRPr lang="en-GB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229C76A-C29F-4B97-93F7-508991D247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08762" cy="3717925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7F8C48A-450C-41FD-B947-6CAF459AF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0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526939A5-13BE-43E1-9156-22817911A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076603-A537-41A1-940D-E584926AA96E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C4D7F98C-2290-4662-9486-1EFF4347D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7A5EE1-71E5-4B4C-A1CB-59E132E2C771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EA75E7CC-68CD-46C7-A6F5-383E270F0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solidFill>
            <a:srgbClr val="FFFFFF"/>
          </a:solidFill>
          <a:ln/>
        </p:spPr>
      </p:sp>
      <p:sp>
        <p:nvSpPr>
          <p:cNvPr id="18437" name="Text Box 3">
            <a:extLst>
              <a:ext uri="{FF2B5EF4-FFF2-40B4-BE49-F238E27FC236}">
                <a16:creationId xmlns:a16="http://schemas.microsoft.com/office/drawing/2014/main" id="{D8447325-ACA8-4B32-A5DA-C7DF170F1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IE" altLang="en-US" sz="1800" dirty="0"/>
          </a:p>
        </p:txBody>
      </p:sp>
      <p:sp>
        <p:nvSpPr>
          <p:cNvPr id="18438" name="Notes Placeholder 1">
            <a:extLst>
              <a:ext uri="{FF2B5EF4-FFF2-40B4-BE49-F238E27FC236}">
                <a16:creationId xmlns:a16="http://schemas.microsoft.com/office/drawing/2014/main" id="{A324F143-B91C-4E02-B3B0-097132BA5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DF904CB0-1E86-48DE-A9B3-7D23E72B3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3B922A-2E32-4CAF-8CE4-1C5A34BBB4D3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2592E215-8978-4058-8D1D-443959830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71623D-F193-4E4A-9F7D-81247CF3D1AE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50E86CC2-2753-4961-AFB8-6A5B62D69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solidFill>
            <a:srgbClr val="FFFFFF"/>
          </a:solidFill>
          <a:ln/>
        </p:spPr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077D98CD-D40C-4B95-8214-F4FF58478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IE" altLang="en-US" sz="1800" dirty="0"/>
          </a:p>
        </p:txBody>
      </p:sp>
      <p:sp>
        <p:nvSpPr>
          <p:cNvPr id="20486" name="Notes Placeholder 1">
            <a:extLst>
              <a:ext uri="{FF2B5EF4-FFF2-40B4-BE49-F238E27FC236}">
                <a16:creationId xmlns:a16="http://schemas.microsoft.com/office/drawing/2014/main" id="{97A88A71-B255-47F0-8AB4-CB48CFFA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41D7E5F3-5A13-4E51-B16D-E01A17165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167D65-3402-4DEA-97E9-B97A7D5A5185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4B95AE21-BF9C-440C-AFFF-3CDF8499D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solidFill>
            <a:srgbClr val="FFFFFF"/>
          </a:solidFill>
          <a:ln/>
        </p:spPr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10AE781A-B851-434F-8C1C-B37E0DD1E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IE" altLang="en-US" sz="1800" dirty="0"/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3F4B5E36-BAEB-4227-8457-8A8E8026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798A5E-0FA7-4A17-BCEF-D1855D740AB6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4582" name="Notes Placeholder 1">
            <a:extLst>
              <a:ext uri="{FF2B5EF4-FFF2-40B4-BE49-F238E27FC236}">
                <a16:creationId xmlns:a16="http://schemas.microsoft.com/office/drawing/2014/main" id="{60EEFB8C-5F66-4E37-96F1-3A948418D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id="{57D29E79-4D00-49E1-B537-D1E9BD52C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7E6D06-0ADB-4DC0-A4F7-A3E9574C0B40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4A1DEA5C-2052-44E9-BCB0-6130C3B8C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solidFill>
            <a:srgbClr val="FFFFFF"/>
          </a:solidFill>
          <a:ln/>
        </p:spPr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EFD88681-DD4C-479F-B5C9-0F66AAEB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IE" altLang="en-US" sz="1800" dirty="0"/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48CEE1A1-DB03-4C91-9FEE-437B49071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31B7D9-EE91-458D-AF27-4C1BC4795575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6630" name="Notes Placeholder 1">
            <a:extLst>
              <a:ext uri="{FF2B5EF4-FFF2-40B4-BE49-F238E27FC236}">
                <a16:creationId xmlns:a16="http://schemas.microsoft.com/office/drawing/2014/main" id="{00CA0E0C-B646-4F28-BE38-A2964C2A7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7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>
            <a:extLst>
              <a:ext uri="{FF2B5EF4-FFF2-40B4-BE49-F238E27FC236}">
                <a16:creationId xmlns:a16="http://schemas.microsoft.com/office/drawing/2014/main" id="{291D64E4-87AF-43CA-ADC2-C71E14DB2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89E20F63-FA5C-4E52-BE2E-56D73159888D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SzPct val="45000"/>
              </a:pPr>
              <a:t>10</a:t>
            </a:fld>
            <a:endParaRPr lang="en-GB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5708FBCC-6A6C-40BE-8BF5-7B1E2B3C5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solidFill>
            <a:srgbClr val="FFFFFF"/>
          </a:solidFill>
          <a:ln/>
        </p:spPr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46AEA037-EFB5-4380-9C3A-D5B6E77C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E" altLang="en-US" dirty="0"/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id="{BAADBA07-431D-478A-8291-DE7605449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48625E-ABEA-4FB3-AB60-D4D4FF35782B}" type="slidenum">
              <a:rPr lang="en-GB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U Cov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9B6C68-105E-42AC-A29D-A79AD93E1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BDE297-616F-4864-BA48-A167820907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7CEDF-9823-4833-884C-D2D4F30FAE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7536" y="1299343"/>
            <a:ext cx="6479458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91E48-1D5A-4064-A41E-E6649E3BD3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7536" y="3779018"/>
            <a:ext cx="647945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Give presentation a subtitle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F5ACA6-B93D-40B4-B443-57E9E3226433}"/>
              </a:ext>
            </a:extLst>
          </p:cNvPr>
          <p:cNvSpPr/>
          <p:nvPr userDrawn="1"/>
        </p:nvSpPr>
        <p:spPr>
          <a:xfrm>
            <a:off x="813459" y="1979039"/>
            <a:ext cx="3059802" cy="305980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9A1E1-EED2-4B82-AE03-4AE3E616E882}"/>
              </a:ext>
            </a:extLst>
          </p:cNvPr>
          <p:cNvCxnSpPr/>
          <p:nvPr userDrawn="1"/>
        </p:nvCxnSpPr>
        <p:spPr>
          <a:xfrm>
            <a:off x="4097594" y="1299343"/>
            <a:ext cx="0" cy="420180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E5A2AF9-F1B9-4FFC-B159-3031382DF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7" y="1607419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97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U Heading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ECCCA7-C79F-4C93-AB37-38EB3057C2EE}"/>
              </a:ext>
            </a:extLst>
          </p:cNvPr>
          <p:cNvSpPr/>
          <p:nvPr userDrawn="1"/>
        </p:nvSpPr>
        <p:spPr>
          <a:xfrm>
            <a:off x="0" y="6736223"/>
            <a:ext cx="1219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2CE50-9E0C-4635-9A18-AAB275444676}"/>
              </a:ext>
            </a:extLst>
          </p:cNvPr>
          <p:cNvSpPr/>
          <p:nvPr userDrawn="1"/>
        </p:nvSpPr>
        <p:spPr>
          <a:xfrm>
            <a:off x="0" y="-3519"/>
            <a:ext cx="2412000" cy="136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5B09-6FD9-4938-A498-DB5170A8CED8}"/>
              </a:ext>
            </a:extLst>
          </p:cNvPr>
          <p:cNvSpPr/>
          <p:nvPr userDrawn="1"/>
        </p:nvSpPr>
        <p:spPr>
          <a:xfrm>
            <a:off x="2412000" y="0"/>
            <a:ext cx="2412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10F42-9855-4CE0-988E-7668B5BBCB8A}"/>
              </a:ext>
            </a:extLst>
          </p:cNvPr>
          <p:cNvSpPr/>
          <p:nvPr userDrawn="1"/>
        </p:nvSpPr>
        <p:spPr>
          <a:xfrm>
            <a:off x="4824000" y="-3519"/>
            <a:ext cx="241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9E48D0-F5D2-4AA2-9BF7-6F47FCE7676E}"/>
              </a:ext>
            </a:extLst>
          </p:cNvPr>
          <p:cNvSpPr/>
          <p:nvPr userDrawn="1"/>
        </p:nvSpPr>
        <p:spPr>
          <a:xfrm>
            <a:off x="7236000" y="-3520"/>
            <a:ext cx="2412000" cy="13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709814-68A0-4B09-8E79-98547FED1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9625" y="319662"/>
            <a:ext cx="3254371" cy="6142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82F813-1D1F-44FE-8982-E1B058C52548}"/>
              </a:ext>
            </a:extLst>
          </p:cNvPr>
          <p:cNvCxnSpPr>
            <a:cxnSpLocks/>
          </p:cNvCxnSpPr>
          <p:nvPr userDrawn="1"/>
        </p:nvCxnSpPr>
        <p:spPr>
          <a:xfrm>
            <a:off x="1451951" y="255319"/>
            <a:ext cx="0" cy="7429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4689017-B49B-48B2-BCE1-A05D64469C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22517" r="12951" b="25386"/>
          <a:stretch/>
        </p:blipFill>
        <p:spPr>
          <a:xfrm>
            <a:off x="93307" y="255319"/>
            <a:ext cx="1240970" cy="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3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U Heading Only (Grey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ECCCA7-C79F-4C93-AB37-38EB3057C2EE}"/>
              </a:ext>
            </a:extLst>
          </p:cNvPr>
          <p:cNvSpPr/>
          <p:nvPr userDrawn="1"/>
        </p:nvSpPr>
        <p:spPr>
          <a:xfrm>
            <a:off x="0" y="6736223"/>
            <a:ext cx="1219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2CE50-9E0C-4635-9A18-AAB275444676}"/>
              </a:ext>
            </a:extLst>
          </p:cNvPr>
          <p:cNvSpPr/>
          <p:nvPr userDrawn="1"/>
        </p:nvSpPr>
        <p:spPr>
          <a:xfrm>
            <a:off x="0" y="-3519"/>
            <a:ext cx="2412000" cy="136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5B09-6FD9-4938-A498-DB5170A8CED8}"/>
              </a:ext>
            </a:extLst>
          </p:cNvPr>
          <p:cNvSpPr/>
          <p:nvPr userDrawn="1"/>
        </p:nvSpPr>
        <p:spPr>
          <a:xfrm>
            <a:off x="2412000" y="0"/>
            <a:ext cx="2412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10F42-9855-4CE0-988E-7668B5BBCB8A}"/>
              </a:ext>
            </a:extLst>
          </p:cNvPr>
          <p:cNvSpPr/>
          <p:nvPr userDrawn="1"/>
        </p:nvSpPr>
        <p:spPr>
          <a:xfrm>
            <a:off x="4824000" y="-3519"/>
            <a:ext cx="241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9E48D0-F5D2-4AA2-9BF7-6F47FCE7676E}"/>
              </a:ext>
            </a:extLst>
          </p:cNvPr>
          <p:cNvSpPr/>
          <p:nvPr userDrawn="1"/>
        </p:nvSpPr>
        <p:spPr>
          <a:xfrm>
            <a:off x="7236000" y="-3520"/>
            <a:ext cx="2412000" cy="13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70704-C1E4-4E5F-9331-FFA9D05DA7B8}"/>
              </a:ext>
            </a:extLst>
          </p:cNvPr>
          <p:cNvCxnSpPr>
            <a:cxnSpLocks/>
          </p:cNvCxnSpPr>
          <p:nvPr userDrawn="1"/>
        </p:nvCxnSpPr>
        <p:spPr>
          <a:xfrm>
            <a:off x="1451951" y="255319"/>
            <a:ext cx="0" cy="7429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181760B-22C4-45A7-8744-3B60009BF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22517" r="12951" b="25386"/>
          <a:stretch/>
        </p:blipFill>
        <p:spPr>
          <a:xfrm>
            <a:off x="93307" y="255319"/>
            <a:ext cx="1240970" cy="8716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69BE570-9B74-4B44-9DE2-86C4F91F8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9625" y="319662"/>
            <a:ext cx="3254371" cy="6142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8990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U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ECCCA7-C79F-4C93-AB37-38EB3057C2EE}"/>
              </a:ext>
            </a:extLst>
          </p:cNvPr>
          <p:cNvSpPr/>
          <p:nvPr userDrawn="1"/>
        </p:nvSpPr>
        <p:spPr>
          <a:xfrm>
            <a:off x="0" y="6736223"/>
            <a:ext cx="1219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2CE50-9E0C-4635-9A18-AAB275444676}"/>
              </a:ext>
            </a:extLst>
          </p:cNvPr>
          <p:cNvSpPr/>
          <p:nvPr userDrawn="1"/>
        </p:nvSpPr>
        <p:spPr>
          <a:xfrm>
            <a:off x="0" y="-3519"/>
            <a:ext cx="2412000" cy="136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5B09-6FD9-4938-A498-DB5170A8CED8}"/>
              </a:ext>
            </a:extLst>
          </p:cNvPr>
          <p:cNvSpPr/>
          <p:nvPr userDrawn="1"/>
        </p:nvSpPr>
        <p:spPr>
          <a:xfrm>
            <a:off x="2412000" y="0"/>
            <a:ext cx="2412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10F42-9855-4CE0-988E-7668B5BBCB8A}"/>
              </a:ext>
            </a:extLst>
          </p:cNvPr>
          <p:cNvSpPr/>
          <p:nvPr userDrawn="1"/>
        </p:nvSpPr>
        <p:spPr>
          <a:xfrm>
            <a:off x="4824000" y="-3519"/>
            <a:ext cx="241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9E48D0-F5D2-4AA2-9BF7-6F47FCE7676E}"/>
              </a:ext>
            </a:extLst>
          </p:cNvPr>
          <p:cNvSpPr/>
          <p:nvPr userDrawn="1"/>
        </p:nvSpPr>
        <p:spPr>
          <a:xfrm>
            <a:off x="7236000" y="-3520"/>
            <a:ext cx="2412000" cy="13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0337C9-FA9E-46FF-81E6-56EB62724A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137" y="2307771"/>
            <a:ext cx="11449457" cy="4296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85FB86-74CC-4E91-A654-D24634C2E2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0" y="1211499"/>
            <a:ext cx="11449050" cy="898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BAD72A-EFBD-4D35-872B-38DF0E1E1F32}"/>
              </a:ext>
            </a:extLst>
          </p:cNvPr>
          <p:cNvCxnSpPr>
            <a:cxnSpLocks/>
          </p:cNvCxnSpPr>
          <p:nvPr userDrawn="1"/>
        </p:nvCxnSpPr>
        <p:spPr>
          <a:xfrm>
            <a:off x="1451951" y="255319"/>
            <a:ext cx="0" cy="7429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FD527F6-E1C1-4ACA-9882-D310C4BBD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22517" r="12951" b="25386"/>
          <a:stretch/>
        </p:blipFill>
        <p:spPr>
          <a:xfrm>
            <a:off x="93307" y="255319"/>
            <a:ext cx="1240970" cy="87163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8FEF34E-7FA1-46E4-A015-36ACCA7CF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9625" y="319662"/>
            <a:ext cx="3254371" cy="6142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9068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U _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ECCCA7-C79F-4C93-AB37-38EB3057C2EE}"/>
              </a:ext>
            </a:extLst>
          </p:cNvPr>
          <p:cNvSpPr/>
          <p:nvPr userDrawn="1"/>
        </p:nvSpPr>
        <p:spPr>
          <a:xfrm>
            <a:off x="0" y="6736223"/>
            <a:ext cx="1219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2CE50-9E0C-4635-9A18-AAB275444676}"/>
              </a:ext>
            </a:extLst>
          </p:cNvPr>
          <p:cNvSpPr/>
          <p:nvPr userDrawn="1"/>
        </p:nvSpPr>
        <p:spPr>
          <a:xfrm>
            <a:off x="0" y="-3519"/>
            <a:ext cx="2412000" cy="136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5B09-6FD9-4938-A498-DB5170A8CED8}"/>
              </a:ext>
            </a:extLst>
          </p:cNvPr>
          <p:cNvSpPr/>
          <p:nvPr userDrawn="1"/>
        </p:nvSpPr>
        <p:spPr>
          <a:xfrm>
            <a:off x="2412000" y="0"/>
            <a:ext cx="2412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10F42-9855-4CE0-988E-7668B5BBCB8A}"/>
              </a:ext>
            </a:extLst>
          </p:cNvPr>
          <p:cNvSpPr/>
          <p:nvPr userDrawn="1"/>
        </p:nvSpPr>
        <p:spPr>
          <a:xfrm>
            <a:off x="4824000" y="-3519"/>
            <a:ext cx="241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9E48D0-F5D2-4AA2-9BF7-6F47FCE7676E}"/>
              </a:ext>
            </a:extLst>
          </p:cNvPr>
          <p:cNvSpPr/>
          <p:nvPr userDrawn="1"/>
        </p:nvSpPr>
        <p:spPr>
          <a:xfrm>
            <a:off x="7236000" y="-3520"/>
            <a:ext cx="2412000" cy="13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85FB86-74CC-4E91-A654-D24634C2E2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0" y="1211499"/>
            <a:ext cx="11449050" cy="526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BAD72A-EFBD-4D35-872B-38DF0E1E1F32}"/>
              </a:ext>
            </a:extLst>
          </p:cNvPr>
          <p:cNvCxnSpPr>
            <a:cxnSpLocks/>
          </p:cNvCxnSpPr>
          <p:nvPr userDrawn="1"/>
        </p:nvCxnSpPr>
        <p:spPr>
          <a:xfrm>
            <a:off x="1451951" y="255319"/>
            <a:ext cx="0" cy="7429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FD527F6-E1C1-4ACA-9882-D310C4BBD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22517" r="12951" b="25386"/>
          <a:stretch/>
        </p:blipFill>
        <p:spPr>
          <a:xfrm>
            <a:off x="93307" y="255319"/>
            <a:ext cx="1240970" cy="87163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8FEF34E-7FA1-46E4-A015-36ACCA7CF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9625" y="319662"/>
            <a:ext cx="3254371" cy="6142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6925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U Info Compara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ECCCA7-C79F-4C93-AB37-38EB3057C2EE}"/>
              </a:ext>
            </a:extLst>
          </p:cNvPr>
          <p:cNvSpPr/>
          <p:nvPr userDrawn="1"/>
        </p:nvSpPr>
        <p:spPr>
          <a:xfrm>
            <a:off x="0" y="6736223"/>
            <a:ext cx="1219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2CE50-9E0C-4635-9A18-AAB275444676}"/>
              </a:ext>
            </a:extLst>
          </p:cNvPr>
          <p:cNvSpPr/>
          <p:nvPr userDrawn="1"/>
        </p:nvSpPr>
        <p:spPr>
          <a:xfrm>
            <a:off x="0" y="-3519"/>
            <a:ext cx="2412000" cy="136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5B09-6FD9-4938-A498-DB5170A8CED8}"/>
              </a:ext>
            </a:extLst>
          </p:cNvPr>
          <p:cNvSpPr/>
          <p:nvPr userDrawn="1"/>
        </p:nvSpPr>
        <p:spPr>
          <a:xfrm>
            <a:off x="2412000" y="0"/>
            <a:ext cx="2412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10F42-9855-4CE0-988E-7668B5BBCB8A}"/>
              </a:ext>
            </a:extLst>
          </p:cNvPr>
          <p:cNvSpPr/>
          <p:nvPr userDrawn="1"/>
        </p:nvSpPr>
        <p:spPr>
          <a:xfrm>
            <a:off x="4824000" y="-3519"/>
            <a:ext cx="241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9E48D0-F5D2-4AA2-9BF7-6F47FCE7676E}"/>
              </a:ext>
            </a:extLst>
          </p:cNvPr>
          <p:cNvSpPr/>
          <p:nvPr userDrawn="1"/>
        </p:nvSpPr>
        <p:spPr>
          <a:xfrm>
            <a:off x="7236000" y="-3520"/>
            <a:ext cx="2412000" cy="13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4C9A31-638D-4060-8DD5-25233206ACA3}"/>
              </a:ext>
            </a:extLst>
          </p:cNvPr>
          <p:cNvCxnSpPr/>
          <p:nvPr userDrawn="1"/>
        </p:nvCxnSpPr>
        <p:spPr>
          <a:xfrm>
            <a:off x="2717515" y="1786134"/>
            <a:ext cx="65448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A269FA-89B8-4609-9B9B-0302D48E1323}"/>
              </a:ext>
            </a:extLst>
          </p:cNvPr>
          <p:cNvCxnSpPr/>
          <p:nvPr userDrawn="1"/>
        </p:nvCxnSpPr>
        <p:spPr>
          <a:xfrm>
            <a:off x="8782582" y="1801525"/>
            <a:ext cx="65448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4F964-A5ED-4FA3-9040-B3DF382C0EB0}"/>
              </a:ext>
            </a:extLst>
          </p:cNvPr>
          <p:cNvCxnSpPr>
            <a:cxnSpLocks/>
          </p:cNvCxnSpPr>
          <p:nvPr userDrawn="1"/>
        </p:nvCxnSpPr>
        <p:spPr>
          <a:xfrm>
            <a:off x="6110514" y="1386024"/>
            <a:ext cx="0" cy="440332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E70A577-D4B2-4629-AB0C-D2DF98BBB7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3239" y="1386024"/>
            <a:ext cx="6026668" cy="4535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POINT ONE</a:t>
            </a:r>
            <a:endParaRPr lang="en-GB" dirty="0"/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8E8892AE-A661-4DBE-B2C5-F79FF96049F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332" y="1413294"/>
            <a:ext cx="6026668" cy="4535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POINT TWO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06DE3C-F074-410B-AED8-6CBD3533F846}"/>
              </a:ext>
            </a:extLst>
          </p:cNvPr>
          <p:cNvCxnSpPr>
            <a:cxnSpLocks/>
          </p:cNvCxnSpPr>
          <p:nvPr userDrawn="1"/>
        </p:nvCxnSpPr>
        <p:spPr>
          <a:xfrm>
            <a:off x="1451951" y="255319"/>
            <a:ext cx="0" cy="7429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A7039032-8A1D-4B70-A589-C80A3511D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22517" r="12951" b="25386"/>
          <a:stretch/>
        </p:blipFill>
        <p:spPr>
          <a:xfrm>
            <a:off x="93307" y="255319"/>
            <a:ext cx="1240970" cy="871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ECF7CC1-8632-4AA3-ABF3-9B9CAC3C2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9625" y="319662"/>
            <a:ext cx="3254371" cy="6142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9362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da 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ECCCA7-C79F-4C93-AB37-38EB3057C2EE}"/>
              </a:ext>
            </a:extLst>
          </p:cNvPr>
          <p:cNvSpPr/>
          <p:nvPr userDrawn="1"/>
        </p:nvSpPr>
        <p:spPr>
          <a:xfrm>
            <a:off x="0" y="6736223"/>
            <a:ext cx="1219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2CE50-9E0C-4635-9A18-AAB275444676}"/>
              </a:ext>
            </a:extLst>
          </p:cNvPr>
          <p:cNvSpPr/>
          <p:nvPr userDrawn="1"/>
        </p:nvSpPr>
        <p:spPr>
          <a:xfrm>
            <a:off x="0" y="-3519"/>
            <a:ext cx="2412000" cy="136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5B09-6FD9-4938-A498-DB5170A8CED8}"/>
              </a:ext>
            </a:extLst>
          </p:cNvPr>
          <p:cNvSpPr/>
          <p:nvPr userDrawn="1"/>
        </p:nvSpPr>
        <p:spPr>
          <a:xfrm>
            <a:off x="2412000" y="0"/>
            <a:ext cx="2412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10F42-9855-4CE0-988E-7668B5BBCB8A}"/>
              </a:ext>
            </a:extLst>
          </p:cNvPr>
          <p:cNvSpPr/>
          <p:nvPr userDrawn="1"/>
        </p:nvSpPr>
        <p:spPr>
          <a:xfrm>
            <a:off x="4824000" y="-3519"/>
            <a:ext cx="2412000" cy="136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9E48D0-F5D2-4AA2-9BF7-6F47FCE7676E}"/>
              </a:ext>
            </a:extLst>
          </p:cNvPr>
          <p:cNvSpPr/>
          <p:nvPr userDrawn="1"/>
        </p:nvSpPr>
        <p:spPr>
          <a:xfrm>
            <a:off x="7236000" y="-3520"/>
            <a:ext cx="2412000" cy="13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88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31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92F3-7421-4804-ABB2-7C847BCDE662}" type="datetimeFigureOut">
              <a:rPr lang="en-GB" smtClean="0"/>
              <a:t>21/09/2022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60F-92F0-4B68-9209-433AEFD4D7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44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9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0" r:id="rId2"/>
    <p:sldLayoutId id="2147483739" r:id="rId3"/>
    <p:sldLayoutId id="2147483738" r:id="rId4"/>
    <p:sldLayoutId id="2147483743" r:id="rId5"/>
    <p:sldLayoutId id="2147483737" r:id="rId6"/>
    <p:sldLayoutId id="2147483736" r:id="rId7"/>
    <p:sldLayoutId id="2147483725" r:id="rId8"/>
    <p:sldLayoutId id="214748374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IU-Ireland@garda.i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u-ireland.ie/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7329-1526-4082-B894-5815BEC91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7576" y="1303292"/>
            <a:ext cx="7760963" cy="2596552"/>
          </a:xfrm>
        </p:spPr>
        <p:txBody>
          <a:bodyPr/>
          <a:lstStyle/>
          <a:p>
            <a:r>
              <a:rPr lang="en-US" altLang="en-US" sz="3200" b="1" i="1" dirty="0" smtClean="0"/>
              <a:t>AMLCU WEBINAR – Tax Advisers</a:t>
            </a:r>
            <a:r>
              <a:rPr lang="en-US" altLang="en-US" sz="4800" b="1" i="1" dirty="0" smtClean="0"/>
              <a:t/>
            </a:r>
            <a:br>
              <a:rPr lang="en-US" altLang="en-US" sz="4800" b="1" i="1" dirty="0" smtClean="0"/>
            </a:br>
            <a:r>
              <a:rPr lang="en-US" altLang="en-US" sz="4800" b="1" i="1" dirty="0"/>
              <a:t/>
            </a:r>
            <a:br>
              <a:rPr lang="en-US" altLang="en-US" sz="4800" b="1" i="1" dirty="0"/>
            </a:br>
            <a:r>
              <a:rPr lang="en-US" altLang="en-US" sz="2800" b="1" i="1" dirty="0" smtClean="0"/>
              <a:t>STR Reporting – </a:t>
            </a:r>
            <a:r>
              <a:rPr lang="en-US" altLang="en-US" sz="2800" b="1" i="1" dirty="0"/>
              <a:t>FIU </a:t>
            </a:r>
            <a:r>
              <a:rPr lang="en-US" altLang="en-US" sz="2800" b="1" i="1" dirty="0" smtClean="0"/>
              <a:t>Ireland</a:t>
            </a:r>
            <a:endParaRPr lang="en-GB" sz="2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E8B25-53C8-4A32-920A-5AA424F2C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7536" y="4542815"/>
            <a:ext cx="7510268" cy="1353160"/>
          </a:xfrm>
        </p:spPr>
        <p:txBody>
          <a:bodyPr/>
          <a:lstStyle/>
          <a:p>
            <a:r>
              <a:rPr lang="en-US" altLang="en-US" i="1" dirty="0" smtClean="0"/>
              <a:t>Detective </a:t>
            </a:r>
            <a:r>
              <a:rPr lang="en-US" altLang="en-US" i="1" dirty="0"/>
              <a:t>Sergeant Clodagh </a:t>
            </a:r>
            <a:r>
              <a:rPr lang="en-US" altLang="en-US" i="1" dirty="0" smtClean="0"/>
              <a:t>White</a:t>
            </a:r>
          </a:p>
          <a:p>
            <a:r>
              <a:rPr lang="en-IE" altLang="en-US" i="1" dirty="0" smtClean="0"/>
              <a:t>FIU Ireland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58734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3C9B3E0B-C280-4107-9B10-EFBF396B3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1" y="1600200"/>
            <a:ext cx="10358967" cy="47011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457051" indent="-452819">
              <a:lnSpc>
                <a:spcPct val="90000"/>
              </a:lnSpc>
              <a:spcBef>
                <a:spcPts val="667"/>
              </a:spcBef>
              <a:buSzPct val="75000"/>
              <a:tabLst>
                <a:tab pos="457051" algn="l"/>
                <a:tab pos="1053758" algn="l"/>
                <a:tab pos="1652580" algn="l"/>
                <a:tab pos="2251401" algn="l"/>
                <a:tab pos="2850223" algn="l"/>
                <a:tab pos="3449046" algn="l"/>
                <a:tab pos="4047868" algn="l"/>
                <a:tab pos="4646689" algn="l"/>
                <a:tab pos="5245512" algn="l"/>
                <a:tab pos="5844334" algn="l"/>
                <a:tab pos="6443156" algn="l"/>
                <a:tab pos="7041977" algn="l"/>
                <a:tab pos="7640800" algn="l"/>
                <a:tab pos="8239621" algn="l"/>
                <a:tab pos="8838444" algn="l"/>
                <a:tab pos="9437265" algn="l"/>
                <a:tab pos="10036088" algn="l"/>
                <a:tab pos="10634909" algn="l"/>
                <a:tab pos="11233732" algn="l"/>
                <a:tab pos="11832554" algn="l"/>
                <a:tab pos="12431376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ea typeface="Microsoft YaHei" charset="-122"/>
              </a:rPr>
              <a:t>FIU Ireland</a:t>
            </a:r>
          </a:p>
          <a:p>
            <a:pPr marL="457051" indent="-452819">
              <a:lnSpc>
                <a:spcPct val="90000"/>
              </a:lnSpc>
              <a:spcBef>
                <a:spcPts val="667"/>
              </a:spcBef>
              <a:buSzPct val="75000"/>
              <a:tabLst>
                <a:tab pos="457051" algn="l"/>
                <a:tab pos="1053758" algn="l"/>
                <a:tab pos="1652580" algn="l"/>
                <a:tab pos="2251401" algn="l"/>
                <a:tab pos="2850223" algn="l"/>
                <a:tab pos="3449046" algn="l"/>
                <a:tab pos="4047868" algn="l"/>
                <a:tab pos="4646689" algn="l"/>
                <a:tab pos="5245512" algn="l"/>
                <a:tab pos="5844334" algn="l"/>
                <a:tab pos="6443156" algn="l"/>
                <a:tab pos="7041977" algn="l"/>
                <a:tab pos="7640800" algn="l"/>
                <a:tab pos="8239621" algn="l"/>
                <a:tab pos="8838444" algn="l"/>
                <a:tab pos="9437265" algn="l"/>
                <a:tab pos="10036088" algn="l"/>
                <a:tab pos="10634909" algn="l"/>
                <a:tab pos="11233732" algn="l"/>
                <a:tab pos="11832554" algn="l"/>
                <a:tab pos="12431376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ea typeface="Microsoft YaHei" charset="-122"/>
              </a:rPr>
              <a:t>Garda </a:t>
            </a:r>
            <a:r>
              <a:rPr lang="en-IE" sz="2400" b="1" dirty="0">
                <a:solidFill>
                  <a:srgbClr val="000000"/>
                </a:solidFill>
                <a:ea typeface="Microsoft YaHei" charset="-122"/>
              </a:rPr>
              <a:t>National Economic Crime Bureau (GNECB),</a:t>
            </a:r>
          </a:p>
          <a:p>
            <a:pPr marL="457051" indent="-452819">
              <a:lnSpc>
                <a:spcPct val="90000"/>
              </a:lnSpc>
              <a:spcBef>
                <a:spcPts val="667"/>
              </a:spcBef>
              <a:buSzPct val="75000"/>
              <a:tabLst>
                <a:tab pos="457051" algn="l"/>
                <a:tab pos="1053758" algn="l"/>
                <a:tab pos="1652580" algn="l"/>
                <a:tab pos="2251401" algn="l"/>
                <a:tab pos="2850223" algn="l"/>
                <a:tab pos="3449046" algn="l"/>
                <a:tab pos="4047868" algn="l"/>
                <a:tab pos="4646689" algn="l"/>
                <a:tab pos="5245512" algn="l"/>
                <a:tab pos="5844334" algn="l"/>
                <a:tab pos="6443156" algn="l"/>
                <a:tab pos="7041977" algn="l"/>
                <a:tab pos="7640800" algn="l"/>
                <a:tab pos="8239621" algn="l"/>
                <a:tab pos="8838444" algn="l"/>
                <a:tab pos="9437265" algn="l"/>
                <a:tab pos="10036088" algn="l"/>
                <a:tab pos="10634909" algn="l"/>
                <a:tab pos="11233732" algn="l"/>
                <a:tab pos="11832554" algn="l"/>
                <a:tab pos="12431376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ea typeface="Microsoft YaHei" charset="-122"/>
              </a:rPr>
              <a:t>Harcourt Street,</a:t>
            </a:r>
          </a:p>
          <a:p>
            <a:pPr marL="457051" indent="-452819">
              <a:lnSpc>
                <a:spcPct val="90000"/>
              </a:lnSpc>
              <a:spcBef>
                <a:spcPts val="667"/>
              </a:spcBef>
              <a:buSzPct val="75000"/>
              <a:tabLst>
                <a:tab pos="457051" algn="l"/>
                <a:tab pos="1053758" algn="l"/>
                <a:tab pos="1652580" algn="l"/>
                <a:tab pos="2251401" algn="l"/>
                <a:tab pos="2850223" algn="l"/>
                <a:tab pos="3449046" algn="l"/>
                <a:tab pos="4047868" algn="l"/>
                <a:tab pos="4646689" algn="l"/>
                <a:tab pos="5245512" algn="l"/>
                <a:tab pos="5844334" algn="l"/>
                <a:tab pos="6443156" algn="l"/>
                <a:tab pos="7041977" algn="l"/>
                <a:tab pos="7640800" algn="l"/>
                <a:tab pos="8239621" algn="l"/>
                <a:tab pos="8838444" algn="l"/>
                <a:tab pos="9437265" algn="l"/>
                <a:tab pos="10036088" algn="l"/>
                <a:tab pos="10634909" algn="l"/>
                <a:tab pos="11233732" algn="l"/>
                <a:tab pos="11832554" algn="l"/>
                <a:tab pos="12431376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ea typeface="Microsoft YaHei" charset="-122"/>
              </a:rPr>
              <a:t>Dublin 2</a:t>
            </a:r>
          </a:p>
          <a:p>
            <a:pPr marL="457051" indent="-452819">
              <a:lnSpc>
                <a:spcPct val="90000"/>
              </a:lnSpc>
              <a:spcBef>
                <a:spcPts val="667"/>
              </a:spcBef>
              <a:buSzPct val="75000"/>
              <a:tabLst>
                <a:tab pos="457051" algn="l"/>
                <a:tab pos="1053758" algn="l"/>
                <a:tab pos="1652580" algn="l"/>
                <a:tab pos="2251401" algn="l"/>
                <a:tab pos="2850223" algn="l"/>
                <a:tab pos="3449046" algn="l"/>
                <a:tab pos="4047868" algn="l"/>
                <a:tab pos="4646689" algn="l"/>
                <a:tab pos="5245512" algn="l"/>
                <a:tab pos="5844334" algn="l"/>
                <a:tab pos="6443156" algn="l"/>
                <a:tab pos="7041977" algn="l"/>
                <a:tab pos="7640800" algn="l"/>
                <a:tab pos="8239621" algn="l"/>
                <a:tab pos="8838444" algn="l"/>
                <a:tab pos="9437265" algn="l"/>
                <a:tab pos="10036088" algn="l"/>
                <a:tab pos="10634909" algn="l"/>
                <a:tab pos="11233732" algn="l"/>
                <a:tab pos="11832554" algn="l"/>
                <a:tab pos="12431376" algn="l"/>
              </a:tabLst>
              <a:defRPr/>
            </a:pPr>
            <a:r>
              <a:rPr lang="en-IE" sz="2400" b="1" dirty="0">
                <a:solidFill>
                  <a:srgbClr val="000000"/>
                </a:solidFill>
                <a:ea typeface="Microsoft YaHei" charset="-122"/>
              </a:rPr>
              <a:t>D02 DH42</a:t>
            </a:r>
          </a:p>
          <a:p>
            <a:pPr marL="457051" indent="-452819">
              <a:lnSpc>
                <a:spcPct val="90000"/>
              </a:lnSpc>
              <a:spcBef>
                <a:spcPts val="667"/>
              </a:spcBef>
              <a:buSzPct val="75000"/>
              <a:tabLst>
                <a:tab pos="457051" algn="l"/>
                <a:tab pos="1053758" algn="l"/>
                <a:tab pos="1652580" algn="l"/>
                <a:tab pos="2251401" algn="l"/>
                <a:tab pos="2850223" algn="l"/>
                <a:tab pos="3449046" algn="l"/>
                <a:tab pos="4047868" algn="l"/>
                <a:tab pos="4646689" algn="l"/>
                <a:tab pos="5245512" algn="l"/>
                <a:tab pos="5844334" algn="l"/>
                <a:tab pos="6443156" algn="l"/>
                <a:tab pos="7041977" algn="l"/>
                <a:tab pos="7640800" algn="l"/>
                <a:tab pos="8239621" algn="l"/>
                <a:tab pos="8838444" algn="l"/>
                <a:tab pos="9437265" algn="l"/>
                <a:tab pos="10036088" algn="l"/>
                <a:tab pos="10634909" algn="l"/>
                <a:tab pos="11233732" algn="l"/>
                <a:tab pos="11832554" algn="l"/>
                <a:tab pos="12431376" algn="l"/>
              </a:tabLst>
              <a:defRPr/>
            </a:pPr>
            <a:r>
              <a:rPr lang="en-I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					</a:t>
            </a:r>
          </a:p>
          <a:p>
            <a:pPr marL="457051" indent="-452819">
              <a:lnSpc>
                <a:spcPct val="90000"/>
              </a:lnSpc>
              <a:spcBef>
                <a:spcPts val="667"/>
              </a:spcBef>
              <a:buSzPct val="75000"/>
              <a:tabLst>
                <a:tab pos="457051" algn="l"/>
                <a:tab pos="1053758" algn="l"/>
                <a:tab pos="1652580" algn="l"/>
                <a:tab pos="2251401" algn="l"/>
                <a:tab pos="2850223" algn="l"/>
                <a:tab pos="3449046" algn="l"/>
                <a:tab pos="4047868" algn="l"/>
                <a:tab pos="4646689" algn="l"/>
                <a:tab pos="5245512" algn="l"/>
                <a:tab pos="5844334" algn="l"/>
                <a:tab pos="6443156" algn="l"/>
                <a:tab pos="7041977" algn="l"/>
                <a:tab pos="7640800" algn="l"/>
                <a:tab pos="8239621" algn="l"/>
                <a:tab pos="8838444" algn="l"/>
                <a:tab pos="9437265" algn="l"/>
                <a:tab pos="10036088" algn="l"/>
                <a:tab pos="10634909" algn="l"/>
                <a:tab pos="11233732" algn="l"/>
                <a:tab pos="11832554" algn="l"/>
                <a:tab pos="12431376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ea typeface="Microsoft YaHei" charset="-122"/>
              </a:rPr>
              <a:t>Tel:  003531 6663714</a:t>
            </a:r>
          </a:p>
          <a:p>
            <a:pPr marL="457051" indent="-452819">
              <a:lnSpc>
                <a:spcPct val="90000"/>
              </a:lnSpc>
              <a:spcBef>
                <a:spcPts val="667"/>
              </a:spcBef>
              <a:buSzPct val="75000"/>
              <a:tabLst>
                <a:tab pos="457051" algn="l"/>
                <a:tab pos="1053758" algn="l"/>
                <a:tab pos="1652580" algn="l"/>
                <a:tab pos="2251401" algn="l"/>
                <a:tab pos="2850223" algn="l"/>
                <a:tab pos="3449046" algn="l"/>
                <a:tab pos="4047868" algn="l"/>
                <a:tab pos="4646689" algn="l"/>
                <a:tab pos="5245512" algn="l"/>
                <a:tab pos="5844334" algn="l"/>
                <a:tab pos="6443156" algn="l"/>
                <a:tab pos="7041977" algn="l"/>
                <a:tab pos="7640800" algn="l"/>
                <a:tab pos="8239621" algn="l"/>
                <a:tab pos="8838444" algn="l"/>
                <a:tab pos="9437265" algn="l"/>
                <a:tab pos="10036088" algn="l"/>
                <a:tab pos="10634909" algn="l"/>
                <a:tab pos="11233732" algn="l"/>
                <a:tab pos="11832554" algn="l"/>
                <a:tab pos="12431376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ea typeface="Microsoft YaHei" charset="-122"/>
              </a:rPr>
              <a:t>Email: </a:t>
            </a:r>
            <a:r>
              <a:rPr lang="en-GB" sz="2400" b="1" dirty="0" smtClean="0">
                <a:solidFill>
                  <a:srgbClr val="000000"/>
                </a:solidFill>
                <a:ea typeface="Microsoft YaHei" charset="-122"/>
                <a:hlinkClick r:id="rId3"/>
              </a:rPr>
              <a:t>FIU-Ireland@garda.ie</a:t>
            </a:r>
            <a:r>
              <a:rPr lang="en-GB" sz="2400" b="1" dirty="0" smtClean="0">
                <a:solidFill>
                  <a:srgbClr val="000000"/>
                </a:solidFill>
                <a:ea typeface="Microsoft YaHei" charset="-122"/>
              </a:rPr>
              <a:t> </a:t>
            </a:r>
            <a:endParaRPr lang="en-GB" sz="2400" b="1" dirty="0">
              <a:solidFill>
                <a:srgbClr val="000000"/>
              </a:solidFill>
              <a:ea typeface="Microsoft YaHei" charset="-122"/>
            </a:endParaRPr>
          </a:p>
          <a:p>
            <a:pPr marL="454937" indent="-452819">
              <a:lnSpc>
                <a:spcPct val="90000"/>
              </a:lnSpc>
              <a:spcBef>
                <a:spcPts val="667"/>
              </a:spcBef>
              <a:buSzPct val="75000"/>
              <a:tabLst>
                <a:tab pos="457051" algn="l"/>
                <a:tab pos="1053758" algn="l"/>
                <a:tab pos="1652580" algn="l"/>
                <a:tab pos="2251401" algn="l"/>
                <a:tab pos="2850223" algn="l"/>
                <a:tab pos="3449046" algn="l"/>
                <a:tab pos="4047868" algn="l"/>
                <a:tab pos="4646689" algn="l"/>
                <a:tab pos="5245512" algn="l"/>
                <a:tab pos="5844334" algn="l"/>
                <a:tab pos="6443156" algn="l"/>
                <a:tab pos="7041977" algn="l"/>
                <a:tab pos="7640800" algn="l"/>
                <a:tab pos="8239621" algn="l"/>
                <a:tab pos="8838444" algn="l"/>
                <a:tab pos="9437265" algn="l"/>
                <a:tab pos="10036088" algn="l"/>
                <a:tab pos="10634909" algn="l"/>
                <a:tab pos="11233732" algn="l"/>
                <a:tab pos="11832554" algn="l"/>
                <a:tab pos="12431376" algn="l"/>
              </a:tabLst>
              <a:defRPr/>
            </a:pPr>
            <a:endParaRPr lang="en-GB" sz="2665" b="1" i="1" dirty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FAF93-14BA-4CDE-864C-EF63FDBB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25" y="319662"/>
            <a:ext cx="5642058" cy="614257"/>
          </a:xfrm>
        </p:spPr>
        <p:txBody>
          <a:bodyPr/>
          <a:lstStyle/>
          <a:p>
            <a:r>
              <a:rPr lang="en-GB" b="1" dirty="0"/>
              <a:t>Contact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3474ED8-3929-4FB0-BCDE-6BF0C986E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i="1" dirty="0" smtClean="0"/>
              <a:t/>
            </a:r>
            <a:br>
              <a:rPr lang="en-IE" altLang="en-US" b="1" i="1" dirty="0" smtClean="0"/>
            </a:br>
            <a:r>
              <a:rPr lang="en-IE" altLang="en-US" b="1" i="1" dirty="0" smtClean="0"/>
              <a:t>Presentation </a:t>
            </a:r>
            <a:r>
              <a:rPr lang="en-IE" altLang="en-US" b="1" i="1" dirty="0"/>
              <a:t>Topics</a:t>
            </a:r>
            <a:endParaRPr lang="en-GB" altLang="en-US" b="1" i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484715F-5213-461A-BD0D-89115A08A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76165"/>
              </p:ext>
            </p:extLst>
          </p:nvPr>
        </p:nvGraphicFramePr>
        <p:xfrm>
          <a:off x="1652438" y="1915399"/>
          <a:ext cx="7474309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309">
                  <a:extLst>
                    <a:ext uri="{9D8B030D-6E8A-4147-A177-3AD203B41FA5}">
                      <a16:colId xmlns:a16="http://schemas.microsoft.com/office/drawing/2014/main" val="537811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Role &amp; Functions of FIU Ireland</a:t>
                      </a:r>
                    </a:p>
                    <a:p>
                      <a:endParaRPr lang="en-GB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9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/>
                        <a:t>Reporting Requirements – </a:t>
                      </a:r>
                      <a:r>
                        <a:rPr lang="en-GB" sz="2400" b="1" dirty="0" smtClean="0"/>
                        <a:t>Quality STRs</a:t>
                      </a:r>
                    </a:p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75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/>
                        <a:t>STR </a:t>
                      </a:r>
                      <a:r>
                        <a:rPr lang="en-GB" sz="2400" b="1" dirty="0" smtClean="0"/>
                        <a:t>Analysis</a:t>
                      </a:r>
                    </a:p>
                    <a:p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0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64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394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075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157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E5876DF2-3A79-4564-9D69-B5F250727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17" y="1009650"/>
            <a:ext cx="10752667" cy="556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4233" algn="just">
              <a:lnSpc>
                <a:spcPct val="8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2000" b="1" cap="all" dirty="0">
                <a:solidFill>
                  <a:schemeClr val="accent2"/>
                </a:solidFill>
              </a:rPr>
              <a:t>FIU Ireland</a:t>
            </a: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Part of the Garda National Economic Crime Bureau (GNECB) </a:t>
            </a:r>
            <a:r>
              <a:rPr lang="en-IE" sz="1600" dirty="0" smtClean="0">
                <a:solidFill>
                  <a:srgbClr val="000000"/>
                </a:solidFill>
              </a:rPr>
              <a:t>– Standalone Unit</a:t>
            </a:r>
            <a:endParaRPr lang="en-IE" sz="1600" dirty="0">
              <a:solidFill>
                <a:srgbClr val="000000"/>
              </a:solidFill>
            </a:endParaRP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Police-based FIU – Garda Officers &amp; administrative support staff</a:t>
            </a:r>
          </a:p>
          <a:p>
            <a:pPr marL="461433" lvl="1" algn="just">
              <a:lnSpc>
                <a:spcPct val="8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>
              <a:solidFill>
                <a:srgbClr val="000000"/>
              </a:solidFill>
            </a:endParaRPr>
          </a:p>
          <a:p>
            <a:pPr marL="4233" algn="just">
              <a:lnSpc>
                <a:spcPct val="8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2000" b="1" cap="all" dirty="0">
                <a:solidFill>
                  <a:schemeClr val="accent2"/>
                </a:solidFill>
              </a:rPr>
              <a:t>PRIMARY ROLE/</a:t>
            </a:r>
            <a:r>
              <a:rPr lang="en-IE" sz="2000" b="1" dirty="0">
                <a:solidFill>
                  <a:schemeClr val="accent2"/>
                </a:solidFill>
              </a:rPr>
              <a:t>FUNCTION OF FIU</a:t>
            </a:r>
            <a:r>
              <a:rPr lang="en-IE" sz="2000" dirty="0">
                <a:solidFill>
                  <a:srgbClr val="000000"/>
                </a:solidFill>
              </a:rPr>
              <a:t> </a:t>
            </a: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Receive</a:t>
            </a:r>
            <a:r>
              <a:rPr lang="en-IE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IE" sz="1600" dirty="0" smtClean="0">
                <a:solidFill>
                  <a:srgbClr val="000000"/>
                </a:solidFill>
              </a:rPr>
              <a:t>assess </a:t>
            </a:r>
            <a:r>
              <a:rPr lang="en-IE" sz="1600" dirty="0">
                <a:solidFill>
                  <a:srgbClr val="000000"/>
                </a:solidFill>
              </a:rPr>
              <a:t>&amp; disseminate </a:t>
            </a:r>
            <a:r>
              <a:rPr lang="en-IE" sz="1600" dirty="0" smtClean="0">
                <a:solidFill>
                  <a:srgbClr val="000000"/>
                </a:solidFill>
              </a:rPr>
              <a:t>reports </a:t>
            </a:r>
            <a:r>
              <a:rPr lang="en-IE" sz="1600" u="sng" dirty="0" smtClean="0">
                <a:solidFill>
                  <a:srgbClr val="000000"/>
                </a:solidFill>
              </a:rPr>
              <a:t>suspected</a:t>
            </a:r>
            <a:r>
              <a:rPr lang="en-IE" sz="1600" dirty="0" smtClean="0">
                <a:solidFill>
                  <a:srgbClr val="000000"/>
                </a:solidFill>
              </a:rPr>
              <a:t> to be linked with ML/TF from </a:t>
            </a:r>
            <a:r>
              <a:rPr lang="en-IE" sz="1600" dirty="0">
                <a:solidFill>
                  <a:srgbClr val="000000"/>
                </a:solidFill>
              </a:rPr>
              <a:t>“designated persons</a:t>
            </a:r>
            <a:r>
              <a:rPr lang="en-IE" sz="1600" dirty="0" smtClean="0">
                <a:solidFill>
                  <a:srgbClr val="000000"/>
                </a:solidFill>
              </a:rPr>
              <a:t>” (STRs) &amp; competent authorities (CARs) – UNODC IT software solution called </a:t>
            </a:r>
            <a:r>
              <a:rPr lang="en-IE" sz="1600" dirty="0" err="1">
                <a:solidFill>
                  <a:srgbClr val="000000"/>
                </a:solidFill>
              </a:rPr>
              <a:t>g</a:t>
            </a:r>
            <a:r>
              <a:rPr lang="en-IE" sz="1600" dirty="0" err="1" smtClean="0">
                <a:solidFill>
                  <a:srgbClr val="000000"/>
                </a:solidFill>
              </a:rPr>
              <a:t>oAML</a:t>
            </a:r>
            <a:r>
              <a:rPr lang="en-IE" sz="1600" dirty="0" smtClean="0">
                <a:solidFill>
                  <a:srgbClr val="000000"/>
                </a:solidFill>
              </a:rPr>
              <a:t> used</a:t>
            </a:r>
            <a:endParaRPr lang="en-IE" sz="1600" dirty="0">
              <a:solidFill>
                <a:srgbClr val="000000"/>
              </a:solidFill>
            </a:endParaRP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Investigations – three in </a:t>
            </a:r>
            <a:r>
              <a:rPr lang="en-IE" sz="1600" dirty="0">
                <a:solidFill>
                  <a:srgbClr val="000000"/>
                </a:solidFill>
              </a:rPr>
              <a:t>house Money Laundering (ML) Teams, CAB or Garda Divisions </a:t>
            </a: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Specially trained members </a:t>
            </a:r>
            <a:r>
              <a:rPr lang="en-IE" sz="1600" dirty="0" smtClean="0">
                <a:solidFill>
                  <a:srgbClr val="000000"/>
                </a:solidFill>
              </a:rPr>
              <a:t>– “sensitive” nature of STRs</a:t>
            </a:r>
            <a:endParaRPr lang="en-IE" sz="1600" dirty="0">
              <a:solidFill>
                <a:srgbClr val="000000"/>
              </a:solidFill>
            </a:endParaRP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>
              <a:solidFill>
                <a:srgbClr val="000000"/>
              </a:solidFill>
            </a:endParaRPr>
          </a:p>
          <a:p>
            <a:pPr marL="4233" algn="just">
              <a:lnSpc>
                <a:spcPct val="8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2000" b="1" cap="all" dirty="0">
                <a:solidFill>
                  <a:schemeClr val="accent2"/>
                </a:solidFill>
              </a:rPr>
              <a:t>Functions &amp; powers of FIU Ireland </a:t>
            </a:r>
            <a:r>
              <a:rPr lang="en-IE" sz="2000" b="1" cap="all" dirty="0" smtClean="0">
                <a:solidFill>
                  <a:schemeClr val="accent2"/>
                </a:solidFill>
              </a:rPr>
              <a:t>- legislative </a:t>
            </a:r>
            <a:r>
              <a:rPr lang="en-IE" sz="2000" b="1" cap="all" dirty="0">
                <a:solidFill>
                  <a:schemeClr val="accent2"/>
                </a:solidFill>
              </a:rPr>
              <a:t>footing </a:t>
            </a: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Criminal Justice (Money </a:t>
            </a:r>
            <a:r>
              <a:rPr lang="en-IE" sz="1600" dirty="0" smtClean="0">
                <a:solidFill>
                  <a:srgbClr val="000000"/>
                </a:solidFill>
              </a:rPr>
              <a:t>Laundering </a:t>
            </a:r>
            <a:r>
              <a:rPr lang="en-IE" sz="1600" dirty="0">
                <a:solidFill>
                  <a:srgbClr val="000000"/>
                </a:solidFill>
              </a:rPr>
              <a:t>and Terrorist Financing) (Amendment) Act </a:t>
            </a:r>
            <a:r>
              <a:rPr lang="en-IE" sz="1600" dirty="0" smtClean="0">
                <a:solidFill>
                  <a:srgbClr val="000000"/>
                </a:solidFill>
              </a:rPr>
              <a:t>2018 – Section 21</a:t>
            </a: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All worldwide FIUs need </a:t>
            </a:r>
            <a:r>
              <a:rPr lang="en-IE" sz="1600" dirty="0">
                <a:solidFill>
                  <a:srgbClr val="000000"/>
                </a:solidFill>
              </a:rPr>
              <a:t>to comply with FATF Recommendations, EU </a:t>
            </a:r>
            <a:r>
              <a:rPr lang="en-IE" sz="1600" dirty="0" smtClean="0">
                <a:solidFill>
                  <a:srgbClr val="000000"/>
                </a:solidFill>
              </a:rPr>
              <a:t>Directives </a:t>
            </a:r>
            <a:r>
              <a:rPr lang="en-IE" sz="1600" dirty="0">
                <a:solidFill>
                  <a:srgbClr val="000000"/>
                </a:solidFill>
              </a:rPr>
              <a:t>and domestic legislation</a:t>
            </a:r>
          </a:p>
          <a:p>
            <a:pPr marL="461433" lvl="1" algn="just">
              <a:lnSpc>
                <a:spcPct val="8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>
              <a:solidFill>
                <a:srgbClr val="000000"/>
              </a:solidFill>
            </a:endParaRPr>
          </a:p>
          <a:p>
            <a:pPr marL="4233" algn="just">
              <a:lnSpc>
                <a:spcPct val="8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2000" b="1" cap="all" dirty="0">
                <a:solidFill>
                  <a:schemeClr val="accent2"/>
                </a:solidFill>
              </a:rPr>
              <a:t>Terrorist Financing Intelligence Unit (TFIU)</a:t>
            </a: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STRs potentially linked with terrorist financing (domestic/international) – high priority </a:t>
            </a: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 err="1" smtClean="0">
                <a:solidFill>
                  <a:srgbClr val="000000"/>
                </a:solidFill>
              </a:rPr>
              <a:t>Indepth</a:t>
            </a:r>
            <a:r>
              <a:rPr lang="en-IE" sz="1600" dirty="0" smtClean="0">
                <a:solidFill>
                  <a:srgbClr val="000000"/>
                </a:solidFill>
              </a:rPr>
              <a:t> </a:t>
            </a:r>
            <a:r>
              <a:rPr lang="en-IE" sz="1600" dirty="0">
                <a:solidFill>
                  <a:srgbClr val="000000"/>
                </a:solidFill>
              </a:rPr>
              <a:t>analysis – works closely with Special Detective Unit (SDU) and Security &amp; Intelligence – sharing intelligence &amp; TF investigations</a:t>
            </a:r>
          </a:p>
          <a:p>
            <a:pPr marL="461433" lvl="1" algn="just">
              <a:lnSpc>
                <a:spcPct val="8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>
              <a:solidFill>
                <a:srgbClr val="000000"/>
              </a:solidFill>
            </a:endParaRPr>
          </a:p>
          <a:p>
            <a:pPr marL="4233" algn="just">
              <a:lnSpc>
                <a:spcPct val="8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2000" b="1" cap="all" dirty="0" smtClean="0">
                <a:solidFill>
                  <a:schemeClr val="accent2"/>
                </a:solidFill>
              </a:rPr>
              <a:t>INTERNATIONAL RELATIONS &amp; Policy UNIT (IRPU)</a:t>
            </a:r>
            <a:endParaRPr lang="en-IE" sz="2000" b="1" cap="all" dirty="0">
              <a:solidFill>
                <a:schemeClr val="accent2"/>
              </a:solidFill>
            </a:endParaRPr>
          </a:p>
          <a:p>
            <a:pPr marL="747183" lvl="1" indent="-285750" algn="just">
              <a:lnSpc>
                <a:spcPct val="80000"/>
              </a:lnSpc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Sharing of STR-related intelligence with FIU counterparts &amp; AML/CTF policy decisions</a:t>
            </a:r>
            <a:endParaRPr lang="en-IE" sz="1600" dirty="0">
              <a:solidFill>
                <a:srgbClr val="000000"/>
              </a:solidFill>
            </a:endParaRPr>
          </a:p>
          <a:p>
            <a:pPr marL="4233" algn="just">
              <a:lnSpc>
                <a:spcPct val="8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7D887-9D29-4FE1-B16F-1CFDB931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25" y="319662"/>
            <a:ext cx="4970071" cy="614257"/>
          </a:xfrm>
        </p:spPr>
        <p:txBody>
          <a:bodyPr/>
          <a:lstStyle/>
          <a:p>
            <a:r>
              <a:rPr lang="en-GB" b="1" dirty="0"/>
              <a:t>Role </a:t>
            </a:r>
            <a:r>
              <a:rPr lang="en-GB" b="1" dirty="0" smtClean="0"/>
              <a:t>&amp; Functions of FIU Ireland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7">
            <a:extLst>
              <a:ext uri="{FF2B5EF4-FFF2-40B4-BE49-F238E27FC236}">
                <a16:creationId xmlns:a16="http://schemas.microsoft.com/office/drawing/2014/main" id="{310E2DFA-38B4-4FD0-8931-C214D2A5E1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50" y="1095375"/>
            <a:ext cx="11449050" cy="5382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b="1" cap="all" dirty="0">
                <a:solidFill>
                  <a:schemeClr val="accent2"/>
                </a:solidFill>
              </a:rPr>
              <a:t>Main Legislation</a:t>
            </a:r>
            <a:r>
              <a:rPr lang="en-GB" sz="2100" b="1" cap="all" dirty="0">
                <a:solidFill>
                  <a:schemeClr val="accent2"/>
                </a:solidFill>
              </a:rPr>
              <a:t>	</a:t>
            </a:r>
            <a:r>
              <a:rPr lang="en-GB" sz="2100" b="1" i="1" cap="all" dirty="0">
                <a:solidFill>
                  <a:schemeClr val="accent2"/>
                </a:solidFill>
              </a:rPr>
              <a:t>	</a:t>
            </a:r>
            <a:r>
              <a:rPr lang="en-IE" sz="2000" b="1" dirty="0">
                <a:solidFill>
                  <a:srgbClr val="000000"/>
                </a:solidFill>
              </a:rPr>
              <a:t>Criminal Justice (ML &amp; TF) Act 2010 </a:t>
            </a:r>
          </a:p>
          <a:p>
            <a:pPr marL="0" indent="0" algn="just">
              <a:buClr>
                <a:schemeClr val="tx2"/>
              </a:buClr>
              <a:buNone/>
              <a:defRPr/>
            </a:pPr>
            <a:r>
              <a:rPr lang="en-GB" sz="2000" b="1" dirty="0">
                <a:solidFill>
                  <a:srgbClr val="000000"/>
                </a:solidFill>
              </a:rPr>
              <a:t>		       		</a:t>
            </a:r>
            <a:r>
              <a:rPr lang="en-IE" sz="2000" b="1" dirty="0">
                <a:solidFill>
                  <a:srgbClr val="000000"/>
                </a:solidFill>
              </a:rPr>
              <a:t>Criminal Justice Act 2013 </a:t>
            </a:r>
          </a:p>
          <a:p>
            <a:pPr marL="0" indent="0" algn="just">
              <a:buClr>
                <a:schemeClr val="tx2"/>
              </a:buClr>
              <a:buNone/>
              <a:defRPr/>
            </a:pPr>
            <a:r>
              <a:rPr lang="en-IE" sz="2000" b="1" dirty="0">
                <a:solidFill>
                  <a:srgbClr val="000000"/>
                </a:solidFill>
              </a:rPr>
              <a:t>		      		Criminal Justice (ML &amp; TF) (Amendment) Act 2018</a:t>
            </a:r>
          </a:p>
          <a:p>
            <a:pPr marL="0" indent="0" algn="just">
              <a:buClr>
                <a:schemeClr val="tx2"/>
              </a:buClr>
              <a:buNone/>
              <a:defRPr/>
            </a:pPr>
            <a:r>
              <a:rPr lang="en-IE" sz="2000" b="1" i="1" dirty="0" smtClean="0">
                <a:solidFill>
                  <a:srgbClr val="000000"/>
                </a:solidFill>
              </a:rPr>
              <a:t>				</a:t>
            </a:r>
            <a:r>
              <a:rPr lang="en-IE" sz="2000" b="1" dirty="0" smtClean="0">
                <a:solidFill>
                  <a:srgbClr val="000000"/>
                </a:solidFill>
              </a:rPr>
              <a:t>Criminal </a:t>
            </a:r>
            <a:r>
              <a:rPr lang="en-IE" sz="2000" b="1" dirty="0">
                <a:solidFill>
                  <a:srgbClr val="000000"/>
                </a:solidFill>
              </a:rPr>
              <a:t>Justice (ML &amp; TF) (Amendment) Act </a:t>
            </a:r>
            <a:r>
              <a:rPr lang="en-IE" sz="2000" b="1" dirty="0" smtClean="0">
                <a:solidFill>
                  <a:srgbClr val="000000"/>
                </a:solidFill>
              </a:rPr>
              <a:t>2021</a:t>
            </a:r>
          </a:p>
          <a:p>
            <a:pPr marL="0" indent="0" algn="just">
              <a:buClr>
                <a:schemeClr val="tx2"/>
              </a:buClr>
              <a:buNone/>
              <a:defRPr/>
            </a:pPr>
            <a:endParaRPr lang="en-IE" sz="1200" b="1" i="1" dirty="0" smtClean="0">
              <a:solidFill>
                <a:srgbClr val="000000"/>
              </a:solidFill>
            </a:endParaRPr>
          </a:p>
          <a:p>
            <a:pPr marL="0" indent="0" algn="just">
              <a:buClr>
                <a:schemeClr val="tx2"/>
              </a:buClr>
              <a:buNone/>
              <a:defRPr/>
            </a:pPr>
            <a:r>
              <a:rPr lang="en-IE" sz="2100" b="1" i="1" dirty="0" smtClean="0">
                <a:solidFill>
                  <a:srgbClr val="000000"/>
                </a:solidFill>
              </a:rPr>
              <a:t> </a:t>
            </a:r>
            <a:r>
              <a:rPr lang="en-GB" sz="2000" b="1" cap="all" dirty="0">
                <a:solidFill>
                  <a:schemeClr val="accent2"/>
                </a:solidFill>
              </a:rPr>
              <a:t>Transposition of the </a:t>
            </a:r>
            <a:r>
              <a:rPr lang="en-GB" sz="2000" b="1" cap="all" dirty="0" smtClean="0">
                <a:solidFill>
                  <a:schemeClr val="accent2"/>
                </a:solidFill>
              </a:rPr>
              <a:t>4AMLD – </a:t>
            </a:r>
            <a:r>
              <a:rPr lang="en-GB" sz="2000" b="1" cap="all" dirty="0">
                <a:solidFill>
                  <a:schemeClr val="accent2"/>
                </a:solidFill>
              </a:rPr>
              <a:t>Nov. </a:t>
            </a:r>
            <a:r>
              <a:rPr lang="en-GB" sz="2000" b="1" cap="all" dirty="0" smtClean="0">
                <a:solidFill>
                  <a:schemeClr val="accent2"/>
                </a:solidFill>
              </a:rPr>
              <a:t>2018 &amp; APR. 2021</a:t>
            </a:r>
            <a:endParaRPr lang="en-GB" sz="2000" b="1" cap="all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         Increased </a:t>
            </a:r>
            <a:r>
              <a:rPr lang="en-GB" sz="1800" dirty="0">
                <a:solidFill>
                  <a:srgbClr val="000000"/>
                </a:solidFill>
              </a:rPr>
              <a:t>powers &amp; obligations for “</a:t>
            </a:r>
            <a:r>
              <a:rPr lang="en-GB" sz="1800" dirty="0" smtClean="0">
                <a:solidFill>
                  <a:srgbClr val="000000"/>
                </a:solidFill>
              </a:rPr>
              <a:t>FIU Ireland”:</a:t>
            </a:r>
            <a:endParaRPr lang="en-GB" sz="18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FIU </a:t>
            </a:r>
            <a:r>
              <a:rPr lang="en-GB" sz="1600" dirty="0">
                <a:solidFill>
                  <a:srgbClr val="000000"/>
                </a:solidFill>
              </a:rPr>
              <a:t>obliged to conduct </a:t>
            </a:r>
            <a:r>
              <a:rPr lang="en-IE" sz="1600" dirty="0">
                <a:solidFill>
                  <a:srgbClr val="000000"/>
                </a:solidFill>
              </a:rPr>
              <a:t>operational &amp; strategic analysis on STRs received – linking persons, accounts &amp; entities, identifying transactional flows, etc. better statistics. </a:t>
            </a:r>
            <a:endParaRPr lang="en-IE" sz="16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Section 42(11) of the 2010 Act as amended (Section 14 of the 2021 Amendment Act): “FIU Ireland shall, where </a:t>
            </a:r>
            <a:r>
              <a:rPr lang="en-US" sz="1600" b="1" dirty="0">
                <a:solidFill>
                  <a:srgbClr val="000000"/>
                </a:solidFill>
              </a:rPr>
              <a:t>practicable, provide timely </a:t>
            </a:r>
            <a:r>
              <a:rPr lang="en-US" sz="1600" b="1" dirty="0" smtClean="0">
                <a:solidFill>
                  <a:srgbClr val="000000"/>
                </a:solidFill>
              </a:rPr>
              <a:t>feedback”</a:t>
            </a:r>
          </a:p>
          <a:p>
            <a:pPr lvl="1">
              <a:defRPr/>
            </a:pPr>
            <a:r>
              <a:rPr lang="en-GB" sz="1600" dirty="0">
                <a:solidFill>
                  <a:srgbClr val="000000"/>
                </a:solidFill>
              </a:rPr>
              <a:t>FIU Power to request information from “designated persons”:</a:t>
            </a:r>
          </a:p>
          <a:p>
            <a:pPr marL="914400" lvl="2" indent="0">
              <a:buNone/>
              <a:defRPr/>
            </a:pPr>
            <a:r>
              <a:rPr lang="en-GB" sz="1400" dirty="0">
                <a:solidFill>
                  <a:srgbClr val="000000"/>
                </a:solidFill>
              </a:rPr>
              <a:t>Section 40C(3) </a:t>
            </a:r>
            <a:r>
              <a:rPr lang="en-US" sz="1400" dirty="0">
                <a:solidFill>
                  <a:srgbClr val="000000"/>
                </a:solidFill>
              </a:rPr>
              <a:t>of the 2010 Act as amended </a:t>
            </a:r>
            <a:r>
              <a:rPr lang="en-GB" sz="1400" dirty="0">
                <a:solidFill>
                  <a:srgbClr val="000000"/>
                </a:solidFill>
              </a:rPr>
              <a:t>– (1) do you have a business relationship with a particular person or (2) seeking additional information on an STR(s) already submitted . . . Section 42(6A) &amp; Section 56 – obligations on entities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Requests </a:t>
            </a:r>
            <a:r>
              <a:rPr lang="en-US" sz="1600" dirty="0">
                <a:solidFill>
                  <a:srgbClr val="000000"/>
                </a:solidFill>
              </a:rPr>
              <a:t>for information from other EU FIUs may be sent via FIU Ireland (</a:t>
            </a:r>
            <a:r>
              <a:rPr lang="en-GB" sz="1600" dirty="0">
                <a:solidFill>
                  <a:srgbClr val="000000"/>
                </a:solidFill>
              </a:rPr>
              <a:t>Section 40C(3) </a:t>
            </a:r>
            <a:r>
              <a:rPr lang="en-US" sz="1600" dirty="0">
                <a:solidFill>
                  <a:srgbClr val="000000"/>
                </a:solidFill>
              </a:rPr>
              <a:t>of the 2010 Act as amended) and information provided (</a:t>
            </a:r>
            <a:r>
              <a:rPr lang="en-GB" sz="1600" dirty="0">
                <a:solidFill>
                  <a:srgbClr val="000000"/>
                </a:solidFill>
              </a:rPr>
              <a:t>Section 40E </a:t>
            </a:r>
            <a:r>
              <a:rPr lang="en-US" sz="1600" dirty="0">
                <a:solidFill>
                  <a:srgbClr val="000000"/>
                </a:solidFill>
              </a:rPr>
              <a:t>of the 2010 Act as amended) 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1600" dirty="0">
                <a:solidFill>
                  <a:srgbClr val="000000"/>
                </a:solidFill>
              </a:rPr>
              <a:t>STR-related intelligence can be shared with other international FIUs</a:t>
            </a:r>
          </a:p>
          <a:p>
            <a:pPr marL="457200" lvl="1" indent="0">
              <a:buNone/>
              <a:defRPr/>
            </a:pPr>
            <a:endParaRPr lang="en-GB" sz="16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GB" sz="16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IE" sz="2400" b="1" i="1" dirty="0">
              <a:solidFill>
                <a:srgbClr val="000000"/>
              </a:solidFill>
            </a:endParaRPr>
          </a:p>
          <a:p>
            <a:pPr marL="486821" indent="-486821" algn="just">
              <a:buClr>
                <a:schemeClr val="tx2"/>
              </a:buClr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486821" indent="-486821" algn="just">
              <a:buClr>
                <a:schemeClr val="tx2"/>
              </a:buClr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486821" indent="-486821" algn="just">
              <a:buClr>
                <a:schemeClr val="tx2"/>
              </a:buClr>
              <a:buNone/>
              <a:defRPr/>
            </a:pPr>
            <a:r>
              <a:rPr lang="en-GB" sz="2400" dirty="0">
                <a:solidFill>
                  <a:srgbClr val="000000"/>
                </a:solidFill>
              </a:rPr>
              <a:t>	</a:t>
            </a:r>
            <a:endParaRPr lang="en-IE" sz="2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IE" sz="2400" i="1" dirty="0">
                <a:solidFill>
                  <a:srgbClr val="000000"/>
                </a:solidFill>
              </a:rPr>
              <a:t>	</a:t>
            </a:r>
          </a:p>
          <a:p>
            <a:pPr>
              <a:defRPr/>
            </a:pPr>
            <a:endParaRPr lang="en-IE" sz="2400" i="1" dirty="0">
              <a:solidFill>
                <a:srgbClr val="00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098154-E800-4231-A1DA-E6222C89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25" y="319662"/>
            <a:ext cx="4865899" cy="614257"/>
          </a:xfrm>
        </p:spPr>
        <p:txBody>
          <a:bodyPr/>
          <a:lstStyle/>
          <a:p>
            <a:r>
              <a:rPr lang="en-GB" b="1" dirty="0"/>
              <a:t>Role &amp; </a:t>
            </a:r>
            <a:r>
              <a:rPr lang="en-GB" b="1" dirty="0" smtClean="0"/>
              <a:t>Functions </a:t>
            </a:r>
            <a:r>
              <a:rPr lang="en-GB" b="1" dirty="0"/>
              <a:t>of FIU Ireland</a:t>
            </a:r>
          </a:p>
        </p:txBody>
      </p:sp>
      <p:pic>
        <p:nvPicPr>
          <p:cNvPr id="9" name="Graphic 8" descr="Court">
            <a:extLst>
              <a:ext uri="{FF2B5EF4-FFF2-40B4-BE49-F238E27FC236}">
                <a16:creationId xmlns:a16="http://schemas.microsoft.com/office/drawing/2014/main" id="{3390E911-2BB2-414C-8E2C-E263FC0436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4823" y="1634706"/>
            <a:ext cx="727494" cy="727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9E8B338-459E-4C54-9432-4D3F9F3CA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992" y="319662"/>
            <a:ext cx="6954716" cy="515607"/>
          </a:xfrm>
        </p:spPr>
        <p:txBody>
          <a:bodyPr/>
          <a:lstStyle/>
          <a:p>
            <a:pPr>
              <a:tabLst>
                <a:tab pos="0" algn="l"/>
                <a:tab pos="596706" algn="l"/>
                <a:tab pos="1195529" algn="l"/>
                <a:tab pos="1794350" algn="l"/>
                <a:tab pos="2393172" algn="l"/>
                <a:tab pos="2991995" algn="l"/>
                <a:tab pos="3590817" algn="l"/>
                <a:tab pos="4189638" algn="l"/>
                <a:tab pos="4788460" algn="l"/>
                <a:tab pos="5387281" algn="l"/>
                <a:tab pos="5986105" algn="l"/>
                <a:tab pos="6584926" algn="l"/>
                <a:tab pos="7183748" algn="l"/>
                <a:tab pos="7782569" algn="l"/>
                <a:tab pos="8381393" algn="l"/>
                <a:tab pos="8980214" algn="l"/>
                <a:tab pos="9579037" algn="l"/>
                <a:tab pos="10177858" algn="l"/>
                <a:tab pos="10776680" algn="l"/>
                <a:tab pos="11375502" algn="l"/>
                <a:tab pos="11974325" algn="l"/>
              </a:tabLst>
              <a:defRPr/>
            </a:pPr>
            <a:r>
              <a:rPr lang="en-GB" b="1" dirty="0"/>
              <a:t>Role &amp; Function of FIU Ireland</a:t>
            </a:r>
            <a:endParaRPr lang="en-IE" altLang="en-US" b="1" dirty="0"/>
          </a:p>
        </p:txBody>
      </p:sp>
      <p:graphicFrame>
        <p:nvGraphicFramePr>
          <p:cNvPr id="270339" name="Group 3">
            <a:extLst>
              <a:ext uri="{FF2B5EF4-FFF2-40B4-BE49-F238E27FC236}">
                <a16:creationId xmlns:a16="http://schemas.microsoft.com/office/drawing/2014/main" id="{7461DF43-99B5-47E0-A91C-5BEDA7A4CABD}"/>
              </a:ext>
            </a:extLst>
          </p:cNvPr>
          <p:cNvGraphicFramePr>
            <a:graphicFrameLocks noGrp="1"/>
          </p:cNvGraphicFramePr>
          <p:nvPr>
            <p:ph type="body" sz="quarter" idx="4294967295"/>
            <p:extLst/>
          </p:nvPr>
        </p:nvGraphicFramePr>
        <p:xfrm>
          <a:off x="3115574" y="933919"/>
          <a:ext cx="8472688" cy="534347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04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11,145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14,505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14,400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13,416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11,168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12,390 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15,242 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18,302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21,685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23,308 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24,398 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23,939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24,521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29,631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7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35,239 &amp; 3,473 </a:t>
                      </a:r>
                      <a:r>
                        <a:rPr kumimoji="0" lang="en-IE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STReu</a:t>
                      </a:r>
                      <a:r>
                        <a:rPr kumimoji="0" lang="en-I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Reports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6035" marR="136035" marT="45612" marB="45612" anchor="b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237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4A578C1-5A6B-4745-8DAB-1864D7EF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48" y="1011985"/>
            <a:ext cx="10617172" cy="54727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Obligation </a:t>
            </a:r>
            <a:r>
              <a:rPr lang="en-IE" sz="1600" dirty="0">
                <a:solidFill>
                  <a:srgbClr val="000000"/>
                </a:solidFill>
              </a:rPr>
              <a:t>to submit STRs: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b="1" dirty="0">
                <a:solidFill>
                  <a:schemeClr val="accent2"/>
                </a:solidFill>
              </a:rPr>
              <a:t>Section 42 </a:t>
            </a:r>
            <a:r>
              <a:rPr lang="en-IE" sz="1600" b="1" dirty="0" smtClean="0">
                <a:solidFill>
                  <a:schemeClr val="accent2"/>
                </a:solidFill>
              </a:rPr>
              <a:t>of the 2010 Act as </a:t>
            </a:r>
            <a:r>
              <a:rPr lang="en-IE" sz="1600" b="1" dirty="0">
                <a:solidFill>
                  <a:schemeClr val="accent2"/>
                </a:solidFill>
              </a:rPr>
              <a:t>amended</a:t>
            </a:r>
            <a:r>
              <a:rPr lang="en-IE" sz="1600" b="1" dirty="0">
                <a:solidFill>
                  <a:srgbClr val="000000"/>
                </a:solidFill>
              </a:rPr>
              <a:t> </a:t>
            </a:r>
            <a:r>
              <a:rPr lang="en-IE" sz="1600" dirty="0">
                <a:solidFill>
                  <a:srgbClr val="000000"/>
                </a:solidFill>
              </a:rPr>
              <a:t>– dual reporting to the FIU &amp; Revenue Commissioners</a:t>
            </a:r>
          </a:p>
          <a:p>
            <a:pPr marL="1200150" lvl="2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“As soon as practicable”, however timely reporting is important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STRs only accepted electronically - Have </a:t>
            </a:r>
            <a:r>
              <a:rPr lang="en-IE" sz="1600" dirty="0">
                <a:solidFill>
                  <a:srgbClr val="000000"/>
                </a:solidFill>
              </a:rPr>
              <a:t>you registered on </a:t>
            </a:r>
            <a:r>
              <a:rPr lang="en-IE" sz="1600" dirty="0" err="1">
                <a:solidFill>
                  <a:srgbClr val="00ADEA"/>
                </a:solidFill>
              </a:rPr>
              <a:t>g</a:t>
            </a:r>
            <a:r>
              <a:rPr lang="en-IE" sz="1600" dirty="0" err="1" smtClean="0">
                <a:solidFill>
                  <a:srgbClr val="000000"/>
                </a:solidFill>
                <a:hlinkClick r:id="rId3"/>
              </a:rPr>
              <a:t>oAML</a:t>
            </a:r>
            <a:r>
              <a:rPr lang="en-IE" sz="1600" dirty="0" smtClean="0">
                <a:solidFill>
                  <a:srgbClr val="000000"/>
                </a:solidFill>
              </a:rPr>
              <a:t> &amp; ROS as an entity? </a:t>
            </a:r>
            <a:r>
              <a:rPr lang="en-IE" sz="1600" dirty="0" smtClean="0">
                <a:solidFill>
                  <a:srgbClr val="00ADEA"/>
                </a:solidFill>
              </a:rPr>
              <a:t>18 Tax Advisers registered on </a:t>
            </a:r>
            <a:r>
              <a:rPr lang="en-IE" sz="1600" dirty="0" err="1" smtClean="0">
                <a:solidFill>
                  <a:srgbClr val="00ADEA"/>
                </a:solidFill>
              </a:rPr>
              <a:t>goAML</a:t>
            </a:r>
            <a:endParaRPr lang="en-IE" sz="1600" dirty="0" smtClean="0">
              <a:solidFill>
                <a:srgbClr val="00ADEA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Select correct Reporting Entity </a:t>
            </a:r>
            <a:r>
              <a:rPr lang="en-IE" sz="1600" dirty="0">
                <a:solidFill>
                  <a:srgbClr val="000000"/>
                </a:solidFill>
              </a:rPr>
              <a:t>T</a:t>
            </a:r>
            <a:r>
              <a:rPr lang="en-IE" sz="1600" dirty="0" smtClean="0">
                <a:solidFill>
                  <a:srgbClr val="000000"/>
                </a:solidFill>
              </a:rPr>
              <a:t>ype when registering on </a:t>
            </a:r>
            <a:r>
              <a:rPr lang="en-IE" sz="1600" dirty="0" err="1" smtClean="0">
                <a:solidFill>
                  <a:srgbClr val="000000"/>
                </a:solidFill>
              </a:rPr>
              <a:t>goAML</a:t>
            </a:r>
            <a:r>
              <a:rPr lang="en-IE" sz="1600" dirty="0" smtClean="0">
                <a:solidFill>
                  <a:srgbClr val="000000"/>
                </a:solidFill>
              </a:rPr>
              <a:t> – “Tax Advisor”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Once registered, log into </a:t>
            </a:r>
            <a:r>
              <a:rPr lang="en-IE" sz="1600" dirty="0" err="1">
                <a:solidFill>
                  <a:srgbClr val="000000"/>
                </a:solidFill>
              </a:rPr>
              <a:t>g</a:t>
            </a:r>
            <a:r>
              <a:rPr lang="en-IE" sz="1600" dirty="0" err="1" smtClean="0">
                <a:solidFill>
                  <a:srgbClr val="000000"/>
                </a:solidFill>
              </a:rPr>
              <a:t>oAML</a:t>
            </a:r>
            <a:r>
              <a:rPr lang="en-IE" sz="1600" dirty="0" smtClean="0">
                <a:solidFill>
                  <a:srgbClr val="000000"/>
                </a:solidFill>
              </a:rPr>
              <a:t> Web – click on “Help” button for </a:t>
            </a:r>
            <a:r>
              <a:rPr lang="en-IE" sz="1600" dirty="0" err="1" smtClean="0">
                <a:solidFill>
                  <a:srgbClr val="000000"/>
                </a:solidFill>
              </a:rPr>
              <a:t>goAML</a:t>
            </a:r>
            <a:r>
              <a:rPr lang="en-IE" sz="1600" dirty="0" smtClean="0">
                <a:solidFill>
                  <a:srgbClr val="000000"/>
                </a:solidFill>
              </a:rPr>
              <a:t>-related documentation</a:t>
            </a:r>
            <a:endParaRPr lang="en-IE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Most entities submit STRs as web reports but some reporting XML uploads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Reports can </a:t>
            </a:r>
            <a:r>
              <a:rPr lang="en-IE" sz="1600" dirty="0">
                <a:solidFill>
                  <a:srgbClr val="000000"/>
                </a:solidFill>
              </a:rPr>
              <a:t>be accepted or rejected on </a:t>
            </a:r>
            <a:r>
              <a:rPr lang="en-IE" sz="1600" dirty="0" err="1">
                <a:solidFill>
                  <a:srgbClr val="000000"/>
                </a:solidFill>
              </a:rPr>
              <a:t>g</a:t>
            </a:r>
            <a:r>
              <a:rPr lang="en-IE" sz="1600" dirty="0" err="1" smtClean="0">
                <a:solidFill>
                  <a:srgbClr val="000000"/>
                </a:solidFill>
              </a:rPr>
              <a:t>oAML</a:t>
            </a:r>
            <a:r>
              <a:rPr lang="en-IE" sz="1600" dirty="0" smtClean="0">
                <a:solidFill>
                  <a:srgbClr val="000000"/>
                </a:solidFill>
              </a:rPr>
              <a:t> – focus on quality data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b="1" u="sng" dirty="0" smtClean="0">
                <a:solidFill>
                  <a:srgbClr val="000000"/>
                </a:solidFill>
              </a:rPr>
              <a:t>NOTE</a:t>
            </a:r>
            <a:r>
              <a:rPr lang="en-IE" sz="1600" dirty="0">
                <a:solidFill>
                  <a:srgbClr val="000000"/>
                </a:solidFill>
              </a:rPr>
              <a:t>: 7 day timeframe prior to submitting the STR, 7 days to edit a report if rejected &amp; available on 	</a:t>
            </a:r>
            <a:r>
              <a:rPr lang="en-IE" sz="1600" dirty="0" err="1">
                <a:solidFill>
                  <a:srgbClr val="000000"/>
                </a:solidFill>
              </a:rPr>
              <a:t>g</a:t>
            </a:r>
            <a:r>
              <a:rPr lang="en-IE" sz="1600" dirty="0" err="1" smtClean="0">
                <a:solidFill>
                  <a:srgbClr val="000000"/>
                </a:solidFill>
              </a:rPr>
              <a:t>oAML</a:t>
            </a:r>
            <a:r>
              <a:rPr lang="en-IE" sz="1600" dirty="0" smtClean="0">
                <a:solidFill>
                  <a:srgbClr val="000000"/>
                </a:solidFill>
              </a:rPr>
              <a:t> </a:t>
            </a:r>
            <a:r>
              <a:rPr lang="en-IE" sz="1600" dirty="0">
                <a:solidFill>
                  <a:srgbClr val="000000"/>
                </a:solidFill>
              </a:rPr>
              <a:t>Web for 7 days once accepted to save and/or upload on </a:t>
            </a:r>
            <a:r>
              <a:rPr lang="en-IE" sz="1600" dirty="0" smtClean="0">
                <a:solidFill>
                  <a:srgbClr val="000000"/>
                </a:solidFill>
              </a:rPr>
              <a:t>ROS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There are certain mandatory fields (denoted with an asterisk (*)</a:t>
            </a:r>
            <a:endParaRPr lang="en-IE" sz="1600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Once </a:t>
            </a:r>
            <a:r>
              <a:rPr lang="en-IE" sz="1600" b="1" dirty="0">
                <a:solidFill>
                  <a:schemeClr val="accent2"/>
                </a:solidFill>
              </a:rPr>
              <a:t>accepted</a:t>
            </a:r>
            <a:r>
              <a:rPr lang="en-IE" sz="1600" dirty="0">
                <a:solidFill>
                  <a:srgbClr val="000000"/>
                </a:solidFill>
              </a:rPr>
              <a:t> by </a:t>
            </a:r>
            <a:r>
              <a:rPr lang="en-IE" sz="1600" dirty="0" smtClean="0">
                <a:solidFill>
                  <a:srgbClr val="000000"/>
                </a:solidFill>
              </a:rPr>
              <a:t>FIU Ireland, </a:t>
            </a:r>
            <a:r>
              <a:rPr lang="en-IE" sz="1600" dirty="0">
                <a:solidFill>
                  <a:srgbClr val="000000"/>
                </a:solidFill>
              </a:rPr>
              <a:t>an XML version of the report can be downloaded from goAML and uploaded to ROS. </a:t>
            </a:r>
            <a:endParaRPr lang="en-IE" sz="1600" dirty="0" smtClean="0">
              <a:solidFill>
                <a:srgbClr val="000000"/>
              </a:solidFill>
            </a:endParaRPr>
          </a:p>
          <a:p>
            <a:pPr marL="341313" indent="-338138">
              <a:lnSpc>
                <a:spcPct val="90000"/>
              </a:lnSpc>
              <a:spcBef>
                <a:spcPts val="3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IE" sz="1600" b="1" dirty="0" smtClean="0">
                <a:solidFill>
                  <a:srgbClr val="000000"/>
                </a:solidFill>
                <a:latin typeface="Arial" charset="0"/>
              </a:rPr>
              <a:t>	“</a:t>
            </a:r>
            <a:r>
              <a:rPr lang="en-IE" sz="1600" b="1" dirty="0" err="1" smtClean="0">
                <a:solidFill>
                  <a:srgbClr val="00ADEA"/>
                </a:solidFill>
                <a:latin typeface="Arial" charset="0"/>
              </a:rPr>
              <a:t>goAML</a:t>
            </a:r>
            <a:r>
              <a:rPr lang="en-IE" sz="1600" b="1" dirty="0" smtClean="0">
                <a:solidFill>
                  <a:srgbClr val="00ADEA"/>
                </a:solidFill>
                <a:latin typeface="Arial" charset="0"/>
              </a:rPr>
              <a:t> </a:t>
            </a:r>
            <a:r>
              <a:rPr lang="en-IE" sz="1600" b="1" dirty="0">
                <a:solidFill>
                  <a:srgbClr val="00ADEA"/>
                </a:solidFill>
                <a:latin typeface="Arial" charset="0"/>
              </a:rPr>
              <a:t>Message Board</a:t>
            </a:r>
            <a:r>
              <a:rPr lang="en-IE" sz="1600" b="1" dirty="0">
                <a:solidFill>
                  <a:srgbClr val="000000"/>
                </a:solidFill>
                <a:latin typeface="Arial" charset="0"/>
              </a:rPr>
              <a:t>” </a:t>
            </a:r>
            <a:r>
              <a:rPr lang="en-IE" sz="1600" dirty="0">
                <a:solidFill>
                  <a:srgbClr val="000000"/>
                </a:solidFill>
                <a:latin typeface="Arial" charset="0"/>
              </a:rPr>
              <a:t>– two-way secure communication between FIU and reporting entities/stakeholders – STR acknowledgements, alerts, trends, typologies, etc. </a:t>
            </a:r>
          </a:p>
          <a:p>
            <a:pPr marL="341313" indent="-338138">
              <a:lnSpc>
                <a:spcPct val="90000"/>
              </a:lnSpc>
              <a:spcBef>
                <a:spcPts val="3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IE" sz="1600" dirty="0">
                <a:solidFill>
                  <a:srgbClr val="000000"/>
                </a:solidFill>
                <a:latin typeface="Arial" charset="0"/>
              </a:rPr>
              <a:t>	Six-month time frame – security </a:t>
            </a: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reasons </a:t>
            </a:r>
            <a:endParaRPr lang="en-IE" sz="1600" dirty="0">
              <a:solidFill>
                <a:srgbClr val="000000"/>
              </a:solidFill>
              <a:latin typeface="Arial" charset="0"/>
            </a:endParaRPr>
          </a:p>
          <a:p>
            <a:pPr marL="341313" indent="-338138">
              <a:lnSpc>
                <a:spcPct val="90000"/>
              </a:lnSpc>
              <a:spcBef>
                <a:spcPts val="3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IE" sz="1600" dirty="0">
                <a:solidFill>
                  <a:srgbClr val="000000"/>
                </a:solidFill>
                <a:latin typeface="Arial" charset="0"/>
              </a:rPr>
              <a:t>      Should be checked regularly – email notification of messages to MLRO/administrator only </a:t>
            </a:r>
          </a:p>
          <a:p>
            <a:pPr marL="1200150" lvl="2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b="1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467"/>
              </a:spcBef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5073" indent="-452955">
              <a:lnSpc>
                <a:spcPct val="90000"/>
              </a:lnSpc>
              <a:spcBef>
                <a:spcPts val="600"/>
              </a:spcBef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800"/>
              </a:spcBef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b="1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933"/>
              </a:spcBef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b="1" i="1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933"/>
              </a:spcBef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b="1" i="1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933"/>
              </a:spcBef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933"/>
              </a:spcBef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71A018-186D-4525-A130-FF74C18B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25" y="319662"/>
            <a:ext cx="8066081" cy="614257"/>
          </a:xfrm>
        </p:spPr>
        <p:txBody>
          <a:bodyPr/>
          <a:lstStyle/>
          <a:p>
            <a:r>
              <a:rPr lang="en-GB" b="1" dirty="0"/>
              <a:t>Reporting Requirements – </a:t>
            </a:r>
            <a:r>
              <a:rPr lang="en-GB" b="1" dirty="0" smtClean="0"/>
              <a:t>Quality STRs </a:t>
            </a:r>
            <a:endParaRPr lang="en-GB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367CFC2-526F-42C6-BD72-365B1E7E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064871"/>
            <a:ext cx="11328400" cy="54586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dirty="0" smtClean="0">
                <a:solidFill>
                  <a:srgbClr val="000000"/>
                </a:solidFill>
              </a:rPr>
              <a:t>Good </a:t>
            </a:r>
            <a:r>
              <a:rPr lang="en-IE" dirty="0">
                <a:solidFill>
                  <a:srgbClr val="000000"/>
                </a:solidFill>
              </a:rPr>
              <a:t>d</a:t>
            </a:r>
            <a:r>
              <a:rPr lang="en-IE" dirty="0" smtClean="0">
                <a:solidFill>
                  <a:srgbClr val="000000"/>
                </a:solidFill>
              </a:rPr>
              <a:t>ata </a:t>
            </a:r>
            <a:r>
              <a:rPr lang="en-IE" dirty="0">
                <a:solidFill>
                  <a:srgbClr val="000000"/>
                </a:solidFill>
              </a:rPr>
              <a:t>quality STRs are </a:t>
            </a:r>
            <a:r>
              <a:rPr lang="en-IE" b="1" dirty="0">
                <a:solidFill>
                  <a:schemeClr val="accent2"/>
                </a:solidFill>
              </a:rPr>
              <a:t>vital</a:t>
            </a:r>
            <a:r>
              <a:rPr lang="en-IE" dirty="0">
                <a:solidFill>
                  <a:srgbClr val="000000"/>
                </a:solidFill>
              </a:rPr>
              <a:t> in the fight against </a:t>
            </a:r>
            <a:r>
              <a:rPr lang="en-IE" dirty="0" smtClean="0">
                <a:solidFill>
                  <a:srgbClr val="000000"/>
                </a:solidFill>
              </a:rPr>
              <a:t>ML/TF - </a:t>
            </a:r>
            <a:r>
              <a:rPr lang="en-IE" b="1" dirty="0" smtClean="0">
                <a:solidFill>
                  <a:srgbClr val="00ADEA"/>
                </a:solidFill>
              </a:rPr>
              <a:t>WHAT IS A GOOD QUALITY STR?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400" b="1" dirty="0" smtClean="0">
              <a:solidFill>
                <a:srgbClr val="00ADEA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b="1" dirty="0" smtClean="0">
                <a:solidFill>
                  <a:srgbClr val="000000"/>
                </a:solidFill>
              </a:rPr>
              <a:t>	Attention to </a:t>
            </a:r>
            <a:r>
              <a:rPr lang="en-IE" sz="1600" b="1" u="sng" dirty="0" smtClean="0">
                <a:solidFill>
                  <a:srgbClr val="000000"/>
                </a:solidFill>
              </a:rPr>
              <a:t>detail</a:t>
            </a:r>
            <a:r>
              <a:rPr lang="en-IE" sz="1600" b="1" dirty="0" smtClean="0">
                <a:solidFill>
                  <a:srgbClr val="000000"/>
                </a:solidFill>
              </a:rPr>
              <a:t> is important in the “</a:t>
            </a:r>
            <a:r>
              <a:rPr lang="en-IE" sz="1600" b="1" dirty="0" smtClean="0">
                <a:solidFill>
                  <a:schemeClr val="accent2"/>
                </a:solidFill>
              </a:rPr>
              <a:t>Reason for Suspicion</a:t>
            </a:r>
            <a:r>
              <a:rPr lang="en-IE" sz="1600" b="1" dirty="0" smtClean="0">
                <a:solidFill>
                  <a:srgbClr val="000000"/>
                </a:solidFill>
              </a:rPr>
              <a:t>”  (N.B. Section 42(6) Requirement)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Why </a:t>
            </a:r>
            <a:r>
              <a:rPr lang="en-IE" sz="1600" dirty="0">
                <a:solidFill>
                  <a:srgbClr val="000000"/>
                </a:solidFill>
              </a:rPr>
              <a:t>are you submitting the report? 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What individual transactions will </a:t>
            </a:r>
            <a:r>
              <a:rPr lang="en-IE" sz="1600" dirty="0" smtClean="0">
                <a:solidFill>
                  <a:srgbClr val="000000"/>
                </a:solidFill>
              </a:rPr>
              <a:t>the FIU </a:t>
            </a:r>
            <a:r>
              <a:rPr lang="en-IE" sz="1600" dirty="0">
                <a:solidFill>
                  <a:srgbClr val="000000"/>
                </a:solidFill>
              </a:rPr>
              <a:t>expect </a:t>
            </a:r>
            <a:r>
              <a:rPr lang="en-IE" sz="1600" dirty="0" smtClean="0">
                <a:solidFill>
                  <a:srgbClr val="000000"/>
                </a:solidFill>
              </a:rPr>
              <a:t>to see in </a:t>
            </a:r>
            <a:r>
              <a:rPr lang="en-IE" sz="1600" dirty="0">
                <a:solidFill>
                  <a:srgbClr val="000000"/>
                </a:solidFill>
              </a:rPr>
              <a:t>the “Transaction” fields? </a:t>
            </a:r>
            <a:r>
              <a:rPr lang="en-IE" sz="1600" dirty="0" smtClean="0">
                <a:solidFill>
                  <a:srgbClr val="000000"/>
                </a:solidFill>
              </a:rPr>
              <a:t>If an ‘unusual’ or ‘suspicious transaction’ is worthy of mention in the “Reason for Suspicion”, then it must be in </a:t>
            </a:r>
            <a:r>
              <a:rPr lang="en-IE" sz="1600" dirty="0">
                <a:solidFill>
                  <a:srgbClr val="000000"/>
                </a:solidFill>
              </a:rPr>
              <a:t>the “Transaction” </a:t>
            </a:r>
            <a:r>
              <a:rPr lang="en-IE" sz="1600" dirty="0" smtClean="0">
                <a:solidFill>
                  <a:srgbClr val="000000"/>
                </a:solidFill>
              </a:rPr>
              <a:t>fields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Each STR has to have at least one Transaction – </a:t>
            </a:r>
            <a:r>
              <a:rPr lang="en-IE" sz="1600" b="1" dirty="0" err="1" smtClean="0">
                <a:solidFill>
                  <a:srgbClr val="00ADEA"/>
                </a:solidFill>
              </a:rPr>
              <a:t>Biparty</a:t>
            </a:r>
            <a:r>
              <a:rPr lang="en-IE" sz="1600" b="1" dirty="0" smtClean="0">
                <a:solidFill>
                  <a:srgbClr val="00ADEA"/>
                </a:solidFill>
              </a:rPr>
              <a:t>/Multiparty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b="1" dirty="0" smtClean="0">
                <a:solidFill>
                  <a:srgbClr val="000000"/>
                </a:solidFill>
              </a:rPr>
              <a:t>“</a:t>
            </a:r>
            <a:r>
              <a:rPr lang="en-IE" sz="1600" b="1" dirty="0" err="1" smtClean="0">
                <a:solidFill>
                  <a:srgbClr val="000000"/>
                </a:solidFill>
              </a:rPr>
              <a:t>Biparty</a:t>
            </a:r>
            <a:r>
              <a:rPr lang="en-IE" sz="1600" b="1" dirty="0" smtClean="0">
                <a:solidFill>
                  <a:srgbClr val="000000"/>
                </a:solidFill>
              </a:rPr>
              <a:t> transactions” </a:t>
            </a:r>
            <a:r>
              <a:rPr lang="en-IE" sz="1600" dirty="0">
                <a:solidFill>
                  <a:srgbClr val="000000"/>
                </a:solidFill>
              </a:rPr>
              <a:t>– best info. on flow of funds from persons to accounts &amp; vice versa </a:t>
            </a:r>
            <a:r>
              <a:rPr lang="en-IE" sz="1600" dirty="0" smtClean="0">
                <a:solidFill>
                  <a:srgbClr val="000000"/>
                </a:solidFill>
              </a:rPr>
              <a:t>- most suitable for the financial sector</a:t>
            </a:r>
            <a:endParaRPr lang="en-IE" sz="1600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STRs </a:t>
            </a:r>
            <a:r>
              <a:rPr lang="en-IE" sz="1600" dirty="0">
                <a:solidFill>
                  <a:srgbClr val="000000"/>
                </a:solidFill>
                <a:latin typeface="Arial" charset="0"/>
              </a:rPr>
              <a:t>from </a:t>
            </a: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DNFBPs are </a:t>
            </a:r>
            <a:r>
              <a:rPr lang="en-IE" sz="1600" dirty="0">
                <a:solidFill>
                  <a:srgbClr val="000000"/>
                </a:solidFill>
                <a:latin typeface="Arial" charset="0"/>
              </a:rPr>
              <a:t>generally </a:t>
            </a:r>
            <a:r>
              <a:rPr lang="en-IE" sz="1600" b="1" dirty="0">
                <a:solidFill>
                  <a:srgbClr val="000000"/>
                </a:solidFill>
                <a:latin typeface="Arial" charset="0"/>
              </a:rPr>
              <a:t>“Multiparty Transactions” </a:t>
            </a:r>
            <a:r>
              <a:rPr lang="en-IE" sz="1600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it’s generally issues (record keeping, etc.) you are seeing from client records during reviews as </a:t>
            </a:r>
            <a:r>
              <a:rPr lang="en-IE" sz="1600" dirty="0">
                <a:solidFill>
                  <a:srgbClr val="000000"/>
                </a:solidFill>
                <a:latin typeface="Arial" charset="0"/>
              </a:rPr>
              <a:t>opposed to reporting </a:t>
            </a: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an actual transaction, e.g. a </a:t>
            </a:r>
            <a:r>
              <a:rPr lang="en-IE" sz="1600" dirty="0">
                <a:solidFill>
                  <a:srgbClr val="000000"/>
                </a:solidFill>
                <a:latin typeface="Arial" charset="0"/>
              </a:rPr>
              <a:t>person lodging cash to his/her bank/credit union </a:t>
            </a: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account. </a:t>
            </a:r>
            <a:r>
              <a:rPr lang="en-IE" sz="1600" dirty="0" smtClean="0">
                <a:solidFill>
                  <a:srgbClr val="000000"/>
                </a:solidFill>
              </a:rPr>
              <a:t>Multiparty transactions capture </a:t>
            </a:r>
            <a:r>
              <a:rPr lang="en-IE" sz="1600" dirty="0">
                <a:solidFill>
                  <a:srgbClr val="000000"/>
                </a:solidFill>
              </a:rPr>
              <a:t>“suspicious activity” or “unusual activity” – </a:t>
            </a:r>
            <a:r>
              <a:rPr lang="en-IE" sz="1600" b="1" dirty="0" smtClean="0">
                <a:solidFill>
                  <a:srgbClr val="00ADEA"/>
                </a:solidFill>
              </a:rPr>
              <a:t>provide </a:t>
            </a:r>
            <a:r>
              <a:rPr lang="en-IE" sz="1600" b="1" dirty="0" smtClean="0">
                <a:solidFill>
                  <a:srgbClr val="00ADEA"/>
                </a:solidFill>
                <a:latin typeface="Arial" charset="0"/>
              </a:rPr>
              <a:t>details </a:t>
            </a:r>
            <a:r>
              <a:rPr lang="en-IE" sz="1600" b="1" dirty="0">
                <a:solidFill>
                  <a:srgbClr val="00ADEA"/>
                </a:solidFill>
                <a:latin typeface="Arial" charset="0"/>
              </a:rPr>
              <a:t>of multiple parties, i.e. persons, accounts &amp; entities</a:t>
            </a:r>
            <a:r>
              <a:rPr lang="en-IE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. . . .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“ENTITY” Field, i.e. your client – Provide entity name, address, company/business no., director details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r>
              <a:rPr lang="en-IE" sz="1600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ACCOUNT” </a:t>
            </a:r>
            <a:r>
              <a:rPr lang="en-IE" sz="1600" dirty="0">
                <a:solidFill>
                  <a:srgbClr val="000000"/>
                </a:solidFill>
                <a:latin typeface="Arial" charset="0"/>
              </a:rPr>
              <a:t>Field - Are you aware of bank accounts (Ireland/elsewhere) </a:t>
            </a: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your client has? </a:t>
            </a:r>
            <a:r>
              <a:rPr lang="en-IE" sz="1600" dirty="0">
                <a:solidFill>
                  <a:srgbClr val="000000"/>
                </a:solidFill>
                <a:latin typeface="Arial" charset="0"/>
              </a:rPr>
              <a:t>Provide account numbers, IBANs, bank names, etc. . . use “NOT MY CLIENT ACCOUNT</a:t>
            </a: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” – could be valuable info. </a:t>
            </a:r>
            <a:endParaRPr lang="en-IE" sz="1600" dirty="0">
              <a:solidFill>
                <a:srgbClr val="000000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spcBef>
                <a:spcPts val="450"/>
              </a:spcBef>
              <a:buClr>
                <a:srgbClr val="00007D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IE" sz="1600" b="1" dirty="0" smtClean="0">
              <a:solidFill>
                <a:srgbClr val="000000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spcBef>
                <a:spcPts val="450"/>
              </a:spcBef>
              <a:buClr>
                <a:srgbClr val="00007D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  <a:latin typeface="Arial" charset="0"/>
              </a:rPr>
              <a:t>Attachments can be added – max. 20GB – will assist in the analysis of STR</a:t>
            </a:r>
            <a:endParaRPr lang="en-IE" sz="1600" dirty="0">
              <a:solidFill>
                <a:srgbClr val="000000"/>
              </a:solidFill>
              <a:latin typeface="Arial" charset="0"/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2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2118">
              <a:lnSpc>
                <a:spcPct val="90000"/>
              </a:lnSpc>
              <a:spcBef>
                <a:spcPts val="600"/>
              </a:spcBef>
              <a:buSzPct val="75000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800"/>
              </a:spcBef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b="1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933"/>
              </a:spcBef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b="1" i="1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933"/>
              </a:spcBef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b="1" i="1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933"/>
              </a:spcBef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2955">
              <a:lnSpc>
                <a:spcPct val="90000"/>
              </a:lnSpc>
              <a:spcBef>
                <a:spcPts val="933"/>
              </a:spcBef>
              <a:buSzPct val="75000"/>
              <a:buFont typeface="Arial" panose="020B0604020202020204" pitchFamily="34" charset="0"/>
              <a:buChar char="•"/>
              <a:tabLst>
                <a:tab pos="452955" algn="l"/>
                <a:tab pos="1049840" algn="l"/>
                <a:tab pos="1648843" algn="l"/>
                <a:tab pos="2247844" algn="l"/>
                <a:tab pos="2846846" algn="l"/>
                <a:tab pos="3445847" algn="l"/>
                <a:tab pos="4044850" algn="l"/>
                <a:tab pos="4643851" algn="l"/>
                <a:tab pos="5242853" algn="l"/>
                <a:tab pos="5841854" algn="l"/>
                <a:tab pos="6440856" algn="l"/>
                <a:tab pos="7039857" algn="l"/>
                <a:tab pos="7638860" algn="l"/>
                <a:tab pos="8237861" algn="l"/>
                <a:tab pos="8836863" algn="l"/>
                <a:tab pos="9435864" algn="l"/>
                <a:tab pos="10034866" algn="l"/>
                <a:tab pos="10633867" algn="l"/>
                <a:tab pos="11232870" algn="l"/>
                <a:tab pos="11831871" algn="l"/>
                <a:tab pos="12430873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D225F4-E55E-4246-8239-F4C8D74D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25" y="319662"/>
            <a:ext cx="8040201" cy="614257"/>
          </a:xfrm>
        </p:spPr>
        <p:txBody>
          <a:bodyPr/>
          <a:lstStyle/>
          <a:p>
            <a:r>
              <a:rPr lang="en-IE" altLang="en-US" b="1" dirty="0"/>
              <a:t>Reporting</a:t>
            </a:r>
            <a:r>
              <a:rPr lang="en-IE" altLang="en-US" b="1" dirty="0">
                <a:solidFill>
                  <a:srgbClr val="000000"/>
                </a:solidFill>
              </a:rPr>
              <a:t> </a:t>
            </a:r>
            <a:r>
              <a:rPr lang="en-IE" altLang="en-US" b="1" dirty="0">
                <a:solidFill>
                  <a:schemeClr val="tx1"/>
                </a:solidFill>
              </a:rPr>
              <a:t>Requirements – </a:t>
            </a:r>
            <a:r>
              <a:rPr lang="en-IE" altLang="en-US" b="1" dirty="0" smtClean="0">
                <a:solidFill>
                  <a:schemeClr val="tx1"/>
                </a:solidFill>
              </a:rPr>
              <a:t>Quality STRs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F184345-82D2-4975-8D0E-59DA8AA7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64906"/>
            <a:ext cx="11042651" cy="499685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89983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b="1" dirty="0" smtClean="0">
                <a:solidFill>
                  <a:srgbClr val="000000"/>
                </a:solidFill>
              </a:rPr>
              <a:t>FIU Ireland needs </a:t>
            </a:r>
            <a:r>
              <a:rPr lang="en-IE" sz="1600" b="1" dirty="0">
                <a:solidFill>
                  <a:srgbClr val="000000"/>
                </a:solidFill>
              </a:rPr>
              <a:t>sufficient detail to perform effective analysis . . . </a:t>
            </a:r>
            <a:r>
              <a:rPr lang="en-IE" sz="1600" b="1" dirty="0" smtClean="0">
                <a:solidFill>
                  <a:srgbClr val="000000"/>
                </a:solidFill>
              </a:rPr>
              <a:t>May need to request further information.</a:t>
            </a:r>
            <a:endParaRPr lang="en-IE" sz="1600" b="1" dirty="0">
              <a:solidFill>
                <a:srgbClr val="000000"/>
              </a:solidFill>
            </a:endParaRPr>
          </a:p>
          <a:p>
            <a:pPr marL="4233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 smtClean="0">
              <a:solidFill>
                <a:srgbClr val="000000"/>
              </a:solidFill>
            </a:endParaRPr>
          </a:p>
          <a:p>
            <a:pPr marL="289983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Given the overall high reporting levels (mostly from financial sector), we need to prioritise STRs &amp; assign appropriate risk ratings – the appropriate “</a:t>
            </a:r>
            <a:r>
              <a:rPr lang="en-IE" sz="1600" b="1" dirty="0" smtClean="0">
                <a:solidFill>
                  <a:srgbClr val="00ADEA"/>
                </a:solidFill>
              </a:rPr>
              <a:t>Report Indicator</a:t>
            </a:r>
            <a:r>
              <a:rPr lang="en-IE" sz="1600" dirty="0" smtClean="0">
                <a:solidFill>
                  <a:srgbClr val="000000"/>
                </a:solidFill>
              </a:rPr>
              <a:t>” (</a:t>
            </a:r>
            <a:r>
              <a:rPr lang="en-IE" sz="1600" b="1" u="sng" dirty="0" smtClean="0">
                <a:solidFill>
                  <a:srgbClr val="FF0000"/>
                </a:solidFill>
              </a:rPr>
              <a:t>suspected</a:t>
            </a:r>
            <a:r>
              <a:rPr lang="en-IE" sz="1600" dirty="0" smtClean="0">
                <a:solidFill>
                  <a:srgbClr val="000000"/>
                </a:solidFill>
              </a:rPr>
              <a:t> criminal indicator) – </a:t>
            </a:r>
            <a:r>
              <a:rPr lang="en-IE" sz="1600" dirty="0">
                <a:solidFill>
                  <a:srgbClr val="000000"/>
                </a:solidFill>
              </a:rPr>
              <a:t>Money Laundering, Terrorist Financing, </a:t>
            </a:r>
            <a:r>
              <a:rPr lang="en-IE" sz="1600" dirty="0" smtClean="0">
                <a:solidFill>
                  <a:srgbClr val="000000"/>
                </a:solidFill>
              </a:rPr>
              <a:t>PEP, Tax </a:t>
            </a:r>
            <a:r>
              <a:rPr lang="en-IE" sz="1600" dirty="0">
                <a:solidFill>
                  <a:srgbClr val="000000"/>
                </a:solidFill>
              </a:rPr>
              <a:t>Evasion, etc</a:t>
            </a:r>
            <a:r>
              <a:rPr lang="en-IE" sz="1600" dirty="0" smtClean="0">
                <a:solidFill>
                  <a:srgbClr val="000000"/>
                </a:solidFill>
              </a:rPr>
              <a:t>. needs to be selected – most likely ‘Tax Evasion’ – more than one can be selected</a:t>
            </a:r>
            <a:endParaRPr lang="en-IE" sz="1600" dirty="0">
              <a:solidFill>
                <a:srgbClr val="000000"/>
              </a:solidFill>
            </a:endParaRPr>
          </a:p>
          <a:p>
            <a:pPr marL="4233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 smtClean="0">
              <a:solidFill>
                <a:srgbClr val="000000"/>
              </a:solidFill>
            </a:endParaRPr>
          </a:p>
          <a:p>
            <a:pPr marL="289983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Once </a:t>
            </a:r>
            <a:r>
              <a:rPr lang="en-IE" sz="1600" dirty="0">
                <a:solidFill>
                  <a:srgbClr val="000000"/>
                </a:solidFill>
              </a:rPr>
              <a:t>reports are processed, the </a:t>
            </a:r>
            <a:r>
              <a:rPr lang="en-IE" sz="1600" dirty="0" err="1" smtClean="0">
                <a:solidFill>
                  <a:srgbClr val="000000"/>
                </a:solidFill>
              </a:rPr>
              <a:t>goAML</a:t>
            </a:r>
            <a:r>
              <a:rPr lang="en-IE" sz="1600" dirty="0" smtClean="0">
                <a:solidFill>
                  <a:srgbClr val="000000"/>
                </a:solidFill>
              </a:rPr>
              <a:t> </a:t>
            </a:r>
            <a:r>
              <a:rPr lang="en-IE" sz="1600" dirty="0">
                <a:solidFill>
                  <a:srgbClr val="000000"/>
                </a:solidFill>
              </a:rPr>
              <a:t>database automatically links &amp; merges certain data in the structured fields and updated risk scores are applied</a:t>
            </a:r>
          </a:p>
          <a:p>
            <a:pPr marL="289983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 smtClean="0">
              <a:solidFill>
                <a:srgbClr val="000000"/>
              </a:solidFill>
            </a:endParaRPr>
          </a:p>
          <a:p>
            <a:pPr marL="289983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Can FIU Ireland link </a:t>
            </a:r>
            <a:r>
              <a:rPr lang="en-IE" sz="1600" dirty="0">
                <a:solidFill>
                  <a:srgbClr val="000000"/>
                </a:solidFill>
              </a:rPr>
              <a:t>the person(s) and source of funds with a “</a:t>
            </a:r>
            <a:r>
              <a:rPr lang="en-IE" sz="1600" b="1" dirty="0">
                <a:solidFill>
                  <a:schemeClr val="accent2"/>
                </a:solidFill>
              </a:rPr>
              <a:t>predicate offence</a:t>
            </a:r>
            <a:r>
              <a:rPr lang="en-IE" sz="1600" dirty="0">
                <a:solidFill>
                  <a:srgbClr val="000000"/>
                </a:solidFill>
              </a:rPr>
              <a:t>”?  </a:t>
            </a:r>
          </a:p>
          <a:p>
            <a:pPr marL="908039" lvl="1" indent="-446606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Law Enforcement checks </a:t>
            </a:r>
          </a:p>
          <a:p>
            <a:pPr marL="908039" lvl="1" indent="-446606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Open-source checks</a:t>
            </a:r>
          </a:p>
          <a:p>
            <a:pPr marL="908039" lvl="1" indent="-446606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Cross-jurisdictional nature of ML/TF </a:t>
            </a:r>
            <a:r>
              <a:rPr lang="en-IE" sz="1600" dirty="0" smtClean="0">
                <a:solidFill>
                  <a:srgbClr val="000000"/>
                </a:solidFill>
              </a:rPr>
              <a:t>- international enquires – substantial no. of STRs have international links (banks, fund industry, payment institutions, etc. </a:t>
            </a:r>
          </a:p>
          <a:p>
            <a:pPr marL="461433"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 smtClean="0">
              <a:solidFill>
                <a:srgbClr val="000000"/>
              </a:solidFill>
            </a:endParaRPr>
          </a:p>
          <a:p>
            <a:pPr marL="461433"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>
              <a:solidFill>
                <a:srgbClr val="000000"/>
              </a:solidFill>
            </a:endParaRPr>
          </a:p>
          <a:p>
            <a:pPr marL="4233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	</a:t>
            </a:r>
          </a:p>
          <a:p>
            <a:pPr marL="457189" indent="-450839">
              <a:lnSpc>
                <a:spcPct val="90000"/>
              </a:lnSpc>
              <a:spcBef>
                <a:spcPts val="4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4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6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5073" indent="-450839">
              <a:lnSpc>
                <a:spcPct val="90000"/>
              </a:lnSpc>
              <a:spcBef>
                <a:spcPts val="6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5073" indent="-450839">
              <a:lnSpc>
                <a:spcPct val="90000"/>
              </a:lnSpc>
              <a:spcBef>
                <a:spcPts val="6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6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6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b="1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4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b="1" i="1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4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b="1" i="1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6E5D18-E096-4211-920F-22BA83F3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STR Analysis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386A227-1790-4053-985B-12DF80E1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67" y="1259633"/>
            <a:ext cx="10081684" cy="49506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747183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STR-related information will be disseminated for investigation where a criminal indicator has been identified and/or the nature of the transactions requires </a:t>
            </a:r>
            <a:r>
              <a:rPr lang="en-IE" sz="1600" dirty="0" smtClean="0">
                <a:solidFill>
                  <a:srgbClr val="000000"/>
                </a:solidFill>
              </a:rPr>
              <a:t>same</a:t>
            </a:r>
          </a:p>
          <a:p>
            <a:pPr marL="461433"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>
              <a:solidFill>
                <a:srgbClr val="000000"/>
              </a:solidFill>
            </a:endParaRPr>
          </a:p>
          <a:p>
            <a:pPr marL="747183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Most STRs received, where links with criminality are established, relate to bank accounts laundering proceeds of financial crimes – significant increases in STRs where proceeds of financial crimes have been channelled through “mule accounts” &amp; business </a:t>
            </a:r>
            <a:r>
              <a:rPr lang="en-IE" sz="1600" dirty="0" smtClean="0">
                <a:solidFill>
                  <a:srgbClr val="000000"/>
                </a:solidFill>
              </a:rPr>
              <a:t>accounts</a:t>
            </a:r>
          </a:p>
          <a:p>
            <a:pPr marL="461433"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>
              <a:solidFill>
                <a:srgbClr val="000000"/>
              </a:solidFill>
            </a:endParaRPr>
          </a:p>
          <a:p>
            <a:pPr marL="747183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Necessity </a:t>
            </a:r>
            <a:r>
              <a:rPr lang="en-IE" sz="1600" dirty="0">
                <a:solidFill>
                  <a:srgbClr val="000000"/>
                </a:solidFill>
              </a:rPr>
              <a:t>to protect </a:t>
            </a:r>
            <a:r>
              <a:rPr lang="en-IE" sz="1600" b="1" dirty="0">
                <a:solidFill>
                  <a:schemeClr val="accent2"/>
                </a:solidFill>
              </a:rPr>
              <a:t>SOURCE</a:t>
            </a:r>
            <a:r>
              <a:rPr lang="en-IE" sz="1600" b="1" dirty="0">
                <a:solidFill>
                  <a:srgbClr val="000000"/>
                </a:solidFill>
              </a:rPr>
              <a:t> </a:t>
            </a:r>
            <a:r>
              <a:rPr lang="en-IE" sz="1600" dirty="0" smtClean="0">
                <a:solidFill>
                  <a:srgbClr val="000000"/>
                </a:solidFill>
              </a:rPr>
              <a:t>of STR-related information – STRs are confidential</a:t>
            </a:r>
            <a:endParaRPr lang="en-IE" sz="1600" dirty="0">
              <a:solidFill>
                <a:srgbClr val="000000"/>
              </a:solidFill>
            </a:endParaRPr>
          </a:p>
          <a:p>
            <a:pPr marL="461433"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	&gt; Used </a:t>
            </a:r>
            <a:r>
              <a:rPr lang="en-IE" sz="1600" dirty="0">
                <a:solidFill>
                  <a:srgbClr val="000000"/>
                </a:solidFill>
              </a:rPr>
              <a:t>as </a:t>
            </a:r>
            <a:r>
              <a:rPr lang="en-IE" sz="1600" dirty="0" smtClean="0">
                <a:solidFill>
                  <a:srgbClr val="000000"/>
                </a:solidFill>
              </a:rPr>
              <a:t>a trigger in instigating investigations </a:t>
            </a:r>
            <a:r>
              <a:rPr lang="en-IE" sz="1600" dirty="0">
                <a:solidFill>
                  <a:srgbClr val="000000"/>
                </a:solidFill>
              </a:rPr>
              <a:t>- all relevant documentation uplifted on foot of </a:t>
            </a:r>
            <a:r>
              <a:rPr lang="en-IE" sz="1600" dirty="0" smtClean="0">
                <a:solidFill>
                  <a:srgbClr val="000000"/>
                </a:solidFill>
              </a:rPr>
              <a:t>  	   Court </a:t>
            </a:r>
            <a:r>
              <a:rPr lang="en-IE" sz="1600" dirty="0">
                <a:solidFill>
                  <a:srgbClr val="000000"/>
                </a:solidFill>
              </a:rPr>
              <a:t>Orders (evidential purposes</a:t>
            </a:r>
            <a:r>
              <a:rPr lang="en-IE" sz="1600" dirty="0" smtClean="0">
                <a:solidFill>
                  <a:srgbClr val="000000"/>
                </a:solidFill>
              </a:rPr>
              <a:t>) </a:t>
            </a:r>
            <a:r>
              <a:rPr lang="en-IE" sz="1600" u="sng" dirty="0" smtClean="0">
                <a:solidFill>
                  <a:srgbClr val="000000"/>
                </a:solidFill>
              </a:rPr>
              <a:t>or</a:t>
            </a:r>
          </a:p>
          <a:p>
            <a:pPr marL="461433"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 smtClean="0">
                <a:solidFill>
                  <a:srgbClr val="000000"/>
                </a:solidFill>
              </a:rPr>
              <a:t>	&gt; Used to support ongoing investigations, e.g. CAB investigations into assets, tax-related offences, etc. . . . </a:t>
            </a:r>
          </a:p>
          <a:p>
            <a:pPr marL="461433"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747183" lvl="1" indent="-285750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b="1" dirty="0" smtClean="0">
                <a:solidFill>
                  <a:srgbClr val="00ADEA"/>
                </a:solidFill>
              </a:rPr>
              <a:t>Low no. of reports from Tax Advisers </a:t>
            </a:r>
            <a:r>
              <a:rPr lang="en-IE" sz="1600" dirty="0" smtClean="0">
                <a:solidFill>
                  <a:srgbClr val="000000"/>
                </a:solidFill>
              </a:rPr>
              <a:t>– difficult to identify trends/typologies – if issues are identified when doing reviews for a client, they should be reported to both FIU Ireland &amp; Revenue Commissioners</a:t>
            </a:r>
          </a:p>
          <a:p>
            <a:pPr marL="461433" lvl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	</a:t>
            </a:r>
            <a:r>
              <a:rPr lang="en-IE" sz="1600" dirty="0" smtClean="0">
                <a:solidFill>
                  <a:srgbClr val="000000"/>
                </a:solidFill>
              </a:rPr>
              <a:t>You need to protect yourselves from ML/TF risk and think of reputational risk!</a:t>
            </a:r>
            <a:endParaRPr lang="en-IE" sz="1600" dirty="0">
              <a:solidFill>
                <a:srgbClr val="000000"/>
              </a:solidFill>
            </a:endParaRPr>
          </a:p>
          <a:p>
            <a:pPr marL="4233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 smtClean="0">
              <a:solidFill>
                <a:srgbClr val="000000"/>
              </a:solidFill>
            </a:endParaRPr>
          </a:p>
          <a:p>
            <a:pPr marL="4233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233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200" dirty="0">
              <a:solidFill>
                <a:srgbClr val="000000"/>
              </a:solidFill>
            </a:endParaRPr>
          </a:p>
          <a:p>
            <a:pPr marL="450839" indent="-446606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0839" indent="-446606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0839" indent="-446606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0839" indent="-446606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233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233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0839" indent="-446606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0839" indent="-446606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0839" indent="-446606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600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r>
              <a:rPr lang="en-IE" sz="1600" dirty="0">
                <a:solidFill>
                  <a:srgbClr val="000000"/>
                </a:solidFill>
              </a:rPr>
              <a:t>	</a:t>
            </a:r>
          </a:p>
          <a:p>
            <a:pPr marL="457189" indent="-450839">
              <a:lnSpc>
                <a:spcPct val="90000"/>
              </a:lnSpc>
              <a:spcBef>
                <a:spcPts val="4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4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6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5073" indent="-450839">
              <a:lnSpc>
                <a:spcPct val="90000"/>
              </a:lnSpc>
              <a:spcBef>
                <a:spcPts val="6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5073" indent="-450839">
              <a:lnSpc>
                <a:spcPct val="90000"/>
              </a:lnSpc>
              <a:spcBef>
                <a:spcPts val="6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6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6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b="1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4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b="1" i="1" dirty="0">
              <a:solidFill>
                <a:srgbClr val="000000"/>
              </a:solidFill>
            </a:endParaRPr>
          </a:p>
          <a:p>
            <a:pPr marL="457189" indent="-450839">
              <a:lnSpc>
                <a:spcPct val="90000"/>
              </a:lnSpc>
              <a:spcBef>
                <a:spcPts val="467"/>
              </a:spcBef>
              <a:buSzPct val="75000"/>
              <a:tabLst>
                <a:tab pos="455073" algn="l"/>
                <a:tab pos="1051958" algn="l"/>
                <a:tab pos="1650959" algn="l"/>
                <a:tab pos="2249961" algn="l"/>
                <a:tab pos="2848962" algn="l"/>
                <a:tab pos="3447964" algn="l"/>
                <a:tab pos="4046965" algn="l"/>
                <a:tab pos="4645968" algn="l"/>
                <a:tab pos="5244969" algn="l"/>
                <a:tab pos="5843971" algn="l"/>
                <a:tab pos="6442972" algn="l"/>
                <a:tab pos="7041975" algn="l"/>
                <a:tab pos="7640976" algn="l"/>
                <a:tab pos="8239978" algn="l"/>
                <a:tab pos="8838979" algn="l"/>
                <a:tab pos="9437981" algn="l"/>
                <a:tab pos="10036982" algn="l"/>
                <a:tab pos="10635985" algn="l"/>
                <a:tab pos="11234986" algn="l"/>
                <a:tab pos="11833988" algn="l"/>
                <a:tab pos="12432989" algn="l"/>
              </a:tabLst>
              <a:defRPr/>
            </a:pPr>
            <a:endParaRPr lang="en-IE" sz="1600" b="1" i="1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A224FA-9C9E-42AC-BD82-031A9C38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25" y="319662"/>
            <a:ext cx="4072050" cy="614257"/>
          </a:xfrm>
        </p:spPr>
        <p:txBody>
          <a:bodyPr/>
          <a:lstStyle/>
          <a:p>
            <a:r>
              <a:rPr lang="en-GB" b="1" dirty="0"/>
              <a:t>STR </a:t>
            </a:r>
            <a:r>
              <a:rPr lang="en-GB" b="1" dirty="0" smtClean="0"/>
              <a:t>Analysis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893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arda Colours">
      <a:dk1>
        <a:srgbClr val="002060"/>
      </a:dk1>
      <a:lt1>
        <a:srgbClr val="FFFFFF"/>
      </a:lt1>
      <a:dk2>
        <a:srgbClr val="002060"/>
      </a:dk2>
      <a:lt2>
        <a:srgbClr val="E7E6E6"/>
      </a:lt2>
      <a:accent1>
        <a:srgbClr val="FFFFFF"/>
      </a:accent1>
      <a:accent2>
        <a:srgbClr val="00B0F0"/>
      </a:accent2>
      <a:accent3>
        <a:srgbClr val="0070C0"/>
      </a:accent3>
      <a:accent4>
        <a:srgbClr val="FFC000"/>
      </a:accent4>
      <a:accent5>
        <a:srgbClr val="002060"/>
      </a:accent5>
      <a:accent6>
        <a:srgbClr val="757070"/>
      </a:accent6>
      <a:hlink>
        <a:srgbClr val="00B0F0"/>
      </a:hlink>
      <a:folHlink>
        <a:srgbClr val="FFC000"/>
      </a:folHlink>
    </a:clrScheme>
    <a:fontScheme name="FIU">
      <a:majorFont>
        <a:latin typeface="Graphik Blac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1428</Words>
  <Application>Microsoft Office PowerPoint</Application>
  <PresentationFormat>Widescreen</PresentationFormat>
  <Paragraphs>201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Calibri</vt:lpstr>
      <vt:lpstr>Graphik</vt:lpstr>
      <vt:lpstr>Graphik Black</vt:lpstr>
      <vt:lpstr>Times New Roman</vt:lpstr>
      <vt:lpstr>Wingdings</vt:lpstr>
      <vt:lpstr>Office Theme</vt:lpstr>
      <vt:lpstr>AMLCU WEBINAR – Tax Advisers  STR Reporting – FIU Ireland</vt:lpstr>
      <vt:lpstr> Presentation Topics</vt:lpstr>
      <vt:lpstr>Role &amp; Functions of FIU Ireland</vt:lpstr>
      <vt:lpstr>Role &amp; Functions of FIU Ireland</vt:lpstr>
      <vt:lpstr>Role &amp; Function of FIU Ireland</vt:lpstr>
      <vt:lpstr>Reporting Requirements – Quality STRs </vt:lpstr>
      <vt:lpstr>Reporting Requirements – Quality STRs</vt:lpstr>
      <vt:lpstr>STR Analysis </vt:lpstr>
      <vt:lpstr>STR Analysis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goAML Support</dc:creator>
  <cp:lastModifiedBy>James X. Good</cp:lastModifiedBy>
  <cp:revision>276</cp:revision>
  <dcterms:created xsi:type="dcterms:W3CDTF">2019-07-16T11:11:32Z</dcterms:created>
  <dcterms:modified xsi:type="dcterms:W3CDTF">2022-09-21T10:25:20Z</dcterms:modified>
</cp:coreProperties>
</file>