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1" r:id="rId5"/>
    <p:sldId id="262" r:id="rId6"/>
    <p:sldId id="263" r:id="rId7"/>
    <p:sldId id="267" r:id="rId8"/>
    <p:sldId id="265" r:id="rId9"/>
    <p:sldId id="264" r:id="rId10"/>
    <p:sldId id="268" r:id="rId11"/>
    <p:sldId id="266"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0760" autoAdjust="0"/>
  </p:normalViewPr>
  <p:slideViewPr>
    <p:cSldViewPr snapToGrid="0">
      <p:cViewPr varScale="1">
        <p:scale>
          <a:sx n="61" d="100"/>
          <a:sy n="61" d="100"/>
        </p:scale>
        <p:origin x="8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378A99-DCC8-4E6A-ACD8-D41C3C41EB92}" type="datetimeFigureOut">
              <a:rPr lang="en-IE" smtClean="0"/>
              <a:t>21/09/2022</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D4F369-B5CF-45CE-8444-23338AF5F617}" type="slidenum">
              <a:rPr lang="en-IE" smtClean="0"/>
              <a:t>‹#›</a:t>
            </a:fld>
            <a:endParaRPr lang="en-IE"/>
          </a:p>
        </p:txBody>
      </p:sp>
    </p:spTree>
    <p:extLst>
      <p:ext uri="{BB962C8B-B14F-4D97-AF65-F5344CB8AC3E}">
        <p14:creationId xmlns:p14="http://schemas.microsoft.com/office/powerpoint/2010/main" val="95754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Trusts feature in a wide variety of customers from non- profits to large financial transactions. Trusts may be used during bond and debt issuances, yet they may also be used by local sports clubs and charities. So it is good to always be aware that your customer’s structure may include a trust</a:t>
            </a:r>
          </a:p>
        </p:txBody>
      </p:sp>
      <p:sp>
        <p:nvSpPr>
          <p:cNvPr id="4" name="Slide Number Placeholder 3"/>
          <p:cNvSpPr>
            <a:spLocks noGrp="1"/>
          </p:cNvSpPr>
          <p:nvPr>
            <p:ph type="sldNum" sz="quarter" idx="5"/>
          </p:nvPr>
        </p:nvSpPr>
        <p:spPr/>
        <p:txBody>
          <a:bodyPr/>
          <a:lstStyle/>
          <a:p>
            <a:fld id="{7ED4F369-B5CF-45CE-8444-23338AF5F617}" type="slidenum">
              <a:rPr lang="en-IE" smtClean="0"/>
              <a:t>5</a:t>
            </a:fld>
            <a:endParaRPr lang="en-IE"/>
          </a:p>
        </p:txBody>
      </p:sp>
    </p:spTree>
    <p:extLst>
      <p:ext uri="{BB962C8B-B14F-4D97-AF65-F5344CB8AC3E}">
        <p14:creationId xmlns:p14="http://schemas.microsoft.com/office/powerpoint/2010/main" val="249433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Some examples of times when a designated person should check the register for customer information are when they are opening a bank account, entering a contract or engaging a solicitor or accountant.</a:t>
            </a:r>
          </a:p>
        </p:txBody>
      </p:sp>
      <p:sp>
        <p:nvSpPr>
          <p:cNvPr id="4" name="Slide Number Placeholder 3"/>
          <p:cNvSpPr>
            <a:spLocks noGrp="1"/>
          </p:cNvSpPr>
          <p:nvPr>
            <p:ph type="sldNum" sz="quarter" idx="5"/>
          </p:nvPr>
        </p:nvSpPr>
        <p:spPr/>
        <p:txBody>
          <a:bodyPr/>
          <a:lstStyle/>
          <a:p>
            <a:fld id="{7ED4F369-B5CF-45CE-8444-23338AF5F617}" type="slidenum">
              <a:rPr lang="en-IE" smtClean="0"/>
              <a:t>6</a:t>
            </a:fld>
            <a:endParaRPr lang="en-IE"/>
          </a:p>
        </p:txBody>
      </p:sp>
    </p:spTree>
    <p:extLst>
      <p:ext uri="{BB962C8B-B14F-4D97-AF65-F5344CB8AC3E}">
        <p14:creationId xmlns:p14="http://schemas.microsoft.com/office/powerpoint/2010/main" val="2734034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264-EE5E-419C-98C6-8F7B7AFBA0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202C6F32-E3AF-480F-9E05-227427C103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D5CADEFF-129E-46A0-B57B-EED4A41ED5FF}"/>
              </a:ext>
            </a:extLst>
          </p:cNvPr>
          <p:cNvSpPr>
            <a:spLocks noGrp="1"/>
          </p:cNvSpPr>
          <p:nvPr>
            <p:ph type="dt" sz="half" idx="10"/>
          </p:nvPr>
        </p:nvSpPr>
        <p:spPr/>
        <p:txBody>
          <a:bodyPr/>
          <a:lstStyle/>
          <a:p>
            <a:fld id="{FF3E19EB-2530-4B1E-AD84-9EF7EEC82B72}" type="datetime1">
              <a:rPr lang="en-IE" smtClean="0"/>
              <a:t>21/09/2022</a:t>
            </a:fld>
            <a:endParaRPr lang="en-IE"/>
          </a:p>
        </p:txBody>
      </p:sp>
      <p:sp>
        <p:nvSpPr>
          <p:cNvPr id="5" name="Footer Placeholder 4">
            <a:extLst>
              <a:ext uri="{FF2B5EF4-FFF2-40B4-BE49-F238E27FC236}">
                <a16:creationId xmlns:a16="http://schemas.microsoft.com/office/drawing/2014/main" id="{E7829F1D-1DE8-4B3F-A204-4EDE25A03E03}"/>
              </a:ext>
            </a:extLst>
          </p:cNvPr>
          <p:cNvSpPr>
            <a:spLocks noGrp="1"/>
          </p:cNvSpPr>
          <p:nvPr>
            <p:ph type="ftr" sz="quarter" idx="11"/>
          </p:nvPr>
        </p:nvSpPr>
        <p:spPr/>
        <p:txBody>
          <a:bodyPr/>
          <a:lstStyle/>
          <a:p>
            <a:r>
              <a:rPr lang="en-IE"/>
              <a:t>Personal Division Conference</a:t>
            </a:r>
          </a:p>
        </p:txBody>
      </p:sp>
      <p:sp>
        <p:nvSpPr>
          <p:cNvPr id="6" name="Slide Number Placeholder 5">
            <a:extLst>
              <a:ext uri="{FF2B5EF4-FFF2-40B4-BE49-F238E27FC236}">
                <a16:creationId xmlns:a16="http://schemas.microsoft.com/office/drawing/2014/main" id="{6FE4ABEE-5956-477A-9DB1-58C347E956F6}"/>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2547473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B8C6F-B590-469D-9D6A-F619FD00E769}"/>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5EE3257-6C7B-41CF-9D70-D64A7FED43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F0E0250-9048-4ADC-888D-1F0515A103C0}"/>
              </a:ext>
            </a:extLst>
          </p:cNvPr>
          <p:cNvSpPr>
            <a:spLocks noGrp="1"/>
          </p:cNvSpPr>
          <p:nvPr>
            <p:ph type="dt" sz="half" idx="10"/>
          </p:nvPr>
        </p:nvSpPr>
        <p:spPr/>
        <p:txBody>
          <a:bodyPr/>
          <a:lstStyle/>
          <a:p>
            <a:fld id="{F6A58C31-691E-471F-A74D-BEF7442AB309}" type="datetime1">
              <a:rPr lang="en-IE" smtClean="0"/>
              <a:t>21/09/2022</a:t>
            </a:fld>
            <a:endParaRPr lang="en-IE"/>
          </a:p>
        </p:txBody>
      </p:sp>
      <p:sp>
        <p:nvSpPr>
          <p:cNvPr id="5" name="Footer Placeholder 4">
            <a:extLst>
              <a:ext uri="{FF2B5EF4-FFF2-40B4-BE49-F238E27FC236}">
                <a16:creationId xmlns:a16="http://schemas.microsoft.com/office/drawing/2014/main" id="{1563D3F6-7DED-4258-A6C2-7EADE78042D7}"/>
              </a:ext>
            </a:extLst>
          </p:cNvPr>
          <p:cNvSpPr>
            <a:spLocks noGrp="1"/>
          </p:cNvSpPr>
          <p:nvPr>
            <p:ph type="ftr" sz="quarter" idx="11"/>
          </p:nvPr>
        </p:nvSpPr>
        <p:spPr/>
        <p:txBody>
          <a:bodyPr/>
          <a:lstStyle/>
          <a:p>
            <a:r>
              <a:rPr lang="en-IE"/>
              <a:t>Personal Division Conference</a:t>
            </a:r>
          </a:p>
        </p:txBody>
      </p:sp>
      <p:sp>
        <p:nvSpPr>
          <p:cNvPr id="6" name="Slide Number Placeholder 5">
            <a:extLst>
              <a:ext uri="{FF2B5EF4-FFF2-40B4-BE49-F238E27FC236}">
                <a16:creationId xmlns:a16="http://schemas.microsoft.com/office/drawing/2014/main" id="{C119A409-1519-488F-AD15-EEBCADFFC622}"/>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131894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E33F15-3536-4AA5-90DA-3259444097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F606392-02CC-4800-A4C7-97D86C56E2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FCD8849-7E0F-4704-B415-DE979737DE4B}"/>
              </a:ext>
            </a:extLst>
          </p:cNvPr>
          <p:cNvSpPr>
            <a:spLocks noGrp="1"/>
          </p:cNvSpPr>
          <p:nvPr>
            <p:ph type="dt" sz="half" idx="10"/>
          </p:nvPr>
        </p:nvSpPr>
        <p:spPr/>
        <p:txBody>
          <a:bodyPr/>
          <a:lstStyle/>
          <a:p>
            <a:fld id="{3C21DF8E-6F80-4BFB-AE51-6D218430DF5F}" type="datetime1">
              <a:rPr lang="en-IE" smtClean="0"/>
              <a:t>21/09/2022</a:t>
            </a:fld>
            <a:endParaRPr lang="en-IE"/>
          </a:p>
        </p:txBody>
      </p:sp>
      <p:sp>
        <p:nvSpPr>
          <p:cNvPr id="5" name="Footer Placeholder 4">
            <a:extLst>
              <a:ext uri="{FF2B5EF4-FFF2-40B4-BE49-F238E27FC236}">
                <a16:creationId xmlns:a16="http://schemas.microsoft.com/office/drawing/2014/main" id="{85F4C00B-8554-4485-BCB0-EEC9879D74B2}"/>
              </a:ext>
            </a:extLst>
          </p:cNvPr>
          <p:cNvSpPr>
            <a:spLocks noGrp="1"/>
          </p:cNvSpPr>
          <p:nvPr>
            <p:ph type="ftr" sz="quarter" idx="11"/>
          </p:nvPr>
        </p:nvSpPr>
        <p:spPr/>
        <p:txBody>
          <a:bodyPr/>
          <a:lstStyle/>
          <a:p>
            <a:r>
              <a:rPr lang="en-IE"/>
              <a:t>Personal Division Conference</a:t>
            </a:r>
          </a:p>
        </p:txBody>
      </p:sp>
      <p:sp>
        <p:nvSpPr>
          <p:cNvPr id="6" name="Slide Number Placeholder 5">
            <a:extLst>
              <a:ext uri="{FF2B5EF4-FFF2-40B4-BE49-F238E27FC236}">
                <a16:creationId xmlns:a16="http://schemas.microsoft.com/office/drawing/2014/main" id="{8872368F-FE18-46F1-853D-7F65A29E12C1}"/>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282619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91CE-4B6B-432E-8A1C-A72DABD3B942}"/>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74A43D8-D87C-4CDB-8688-DBE9740515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A235D86-9F08-49E0-9ADB-C20FC2B6CD83}"/>
              </a:ext>
            </a:extLst>
          </p:cNvPr>
          <p:cNvSpPr>
            <a:spLocks noGrp="1"/>
          </p:cNvSpPr>
          <p:nvPr>
            <p:ph type="dt" sz="half" idx="10"/>
          </p:nvPr>
        </p:nvSpPr>
        <p:spPr/>
        <p:txBody>
          <a:bodyPr/>
          <a:lstStyle/>
          <a:p>
            <a:fld id="{01F6616B-16C6-448D-8264-97D8B0D6A21B}" type="datetime1">
              <a:rPr lang="en-IE" smtClean="0"/>
              <a:t>21/09/2022</a:t>
            </a:fld>
            <a:endParaRPr lang="en-IE"/>
          </a:p>
        </p:txBody>
      </p:sp>
      <p:sp>
        <p:nvSpPr>
          <p:cNvPr id="5" name="Footer Placeholder 4">
            <a:extLst>
              <a:ext uri="{FF2B5EF4-FFF2-40B4-BE49-F238E27FC236}">
                <a16:creationId xmlns:a16="http://schemas.microsoft.com/office/drawing/2014/main" id="{3AA07274-1C34-4A4D-AA1C-4E42753FE176}"/>
              </a:ext>
            </a:extLst>
          </p:cNvPr>
          <p:cNvSpPr>
            <a:spLocks noGrp="1"/>
          </p:cNvSpPr>
          <p:nvPr>
            <p:ph type="ftr" sz="quarter" idx="11"/>
          </p:nvPr>
        </p:nvSpPr>
        <p:spPr/>
        <p:txBody>
          <a:bodyPr/>
          <a:lstStyle/>
          <a:p>
            <a:r>
              <a:rPr lang="en-IE"/>
              <a:t>Personal Division Conference</a:t>
            </a:r>
          </a:p>
        </p:txBody>
      </p:sp>
      <p:sp>
        <p:nvSpPr>
          <p:cNvPr id="6" name="Slide Number Placeholder 5">
            <a:extLst>
              <a:ext uri="{FF2B5EF4-FFF2-40B4-BE49-F238E27FC236}">
                <a16:creationId xmlns:a16="http://schemas.microsoft.com/office/drawing/2014/main" id="{7A8C5C8D-584C-4530-9CAE-107368F39AF1}"/>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3806423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5316D-AD50-41A7-9F0C-D3813A8564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86E6D49B-FD2B-48B3-8BDE-B6B163A5B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79E6BA-4653-4281-BD5D-391C15E50E26}"/>
              </a:ext>
            </a:extLst>
          </p:cNvPr>
          <p:cNvSpPr>
            <a:spLocks noGrp="1"/>
          </p:cNvSpPr>
          <p:nvPr>
            <p:ph type="dt" sz="half" idx="10"/>
          </p:nvPr>
        </p:nvSpPr>
        <p:spPr/>
        <p:txBody>
          <a:bodyPr/>
          <a:lstStyle/>
          <a:p>
            <a:fld id="{AF191545-AD71-4A71-AABB-82A10311CC7A}" type="datetime1">
              <a:rPr lang="en-IE" smtClean="0"/>
              <a:t>21/09/2022</a:t>
            </a:fld>
            <a:endParaRPr lang="en-IE"/>
          </a:p>
        </p:txBody>
      </p:sp>
      <p:sp>
        <p:nvSpPr>
          <p:cNvPr id="5" name="Footer Placeholder 4">
            <a:extLst>
              <a:ext uri="{FF2B5EF4-FFF2-40B4-BE49-F238E27FC236}">
                <a16:creationId xmlns:a16="http://schemas.microsoft.com/office/drawing/2014/main" id="{F21F7944-99D6-433E-9E48-003F2F4422E0}"/>
              </a:ext>
            </a:extLst>
          </p:cNvPr>
          <p:cNvSpPr>
            <a:spLocks noGrp="1"/>
          </p:cNvSpPr>
          <p:nvPr>
            <p:ph type="ftr" sz="quarter" idx="11"/>
          </p:nvPr>
        </p:nvSpPr>
        <p:spPr/>
        <p:txBody>
          <a:bodyPr/>
          <a:lstStyle/>
          <a:p>
            <a:r>
              <a:rPr lang="en-IE"/>
              <a:t>Personal Division Conference</a:t>
            </a:r>
          </a:p>
        </p:txBody>
      </p:sp>
      <p:sp>
        <p:nvSpPr>
          <p:cNvPr id="6" name="Slide Number Placeholder 5">
            <a:extLst>
              <a:ext uri="{FF2B5EF4-FFF2-40B4-BE49-F238E27FC236}">
                <a16:creationId xmlns:a16="http://schemas.microsoft.com/office/drawing/2014/main" id="{D655C6D0-A2DD-4E4B-A08E-41F774B229D3}"/>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2038658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8B695-2DD7-48BC-828D-88A9A2F71F4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C14DCEF-B902-402D-BD33-C553A7EE39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E166F37-B63B-4F37-8204-C711F37B28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093A87DA-097B-4512-AD7F-4BE169B5B25E}"/>
              </a:ext>
            </a:extLst>
          </p:cNvPr>
          <p:cNvSpPr>
            <a:spLocks noGrp="1"/>
          </p:cNvSpPr>
          <p:nvPr>
            <p:ph type="dt" sz="half" idx="10"/>
          </p:nvPr>
        </p:nvSpPr>
        <p:spPr/>
        <p:txBody>
          <a:bodyPr/>
          <a:lstStyle/>
          <a:p>
            <a:fld id="{BF7D332B-64AE-43B0-8BAD-9C015D48D59B}" type="datetime1">
              <a:rPr lang="en-IE" smtClean="0"/>
              <a:t>21/09/2022</a:t>
            </a:fld>
            <a:endParaRPr lang="en-IE"/>
          </a:p>
        </p:txBody>
      </p:sp>
      <p:sp>
        <p:nvSpPr>
          <p:cNvPr id="6" name="Footer Placeholder 5">
            <a:extLst>
              <a:ext uri="{FF2B5EF4-FFF2-40B4-BE49-F238E27FC236}">
                <a16:creationId xmlns:a16="http://schemas.microsoft.com/office/drawing/2014/main" id="{A79D8B01-EE04-42A3-9829-D56AA899FBBF}"/>
              </a:ext>
            </a:extLst>
          </p:cNvPr>
          <p:cNvSpPr>
            <a:spLocks noGrp="1"/>
          </p:cNvSpPr>
          <p:nvPr>
            <p:ph type="ftr" sz="quarter" idx="11"/>
          </p:nvPr>
        </p:nvSpPr>
        <p:spPr/>
        <p:txBody>
          <a:bodyPr/>
          <a:lstStyle/>
          <a:p>
            <a:r>
              <a:rPr lang="en-IE"/>
              <a:t>Personal Division Conference</a:t>
            </a:r>
          </a:p>
        </p:txBody>
      </p:sp>
      <p:sp>
        <p:nvSpPr>
          <p:cNvPr id="7" name="Slide Number Placeholder 6">
            <a:extLst>
              <a:ext uri="{FF2B5EF4-FFF2-40B4-BE49-F238E27FC236}">
                <a16:creationId xmlns:a16="http://schemas.microsoft.com/office/drawing/2014/main" id="{6F96E39E-FC98-4FC5-9532-8FB587E9A646}"/>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407576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C66C8-69E9-4B64-9C10-AD7F46E84B3D}"/>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848B9BC-637E-4B7B-BF0F-023C191D8F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030A62-780A-41F1-B9E1-D89D7F71A5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231CD645-4F0D-4CD3-B015-1672F9DBCE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C48201-2CEF-40C3-8840-164837550A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7ACFFFC6-0747-4C37-A7BB-18FAAD0669D1}"/>
              </a:ext>
            </a:extLst>
          </p:cNvPr>
          <p:cNvSpPr>
            <a:spLocks noGrp="1"/>
          </p:cNvSpPr>
          <p:nvPr>
            <p:ph type="dt" sz="half" idx="10"/>
          </p:nvPr>
        </p:nvSpPr>
        <p:spPr/>
        <p:txBody>
          <a:bodyPr/>
          <a:lstStyle/>
          <a:p>
            <a:fld id="{BE6308A0-5DD5-4566-B37E-1938147F74F4}" type="datetime1">
              <a:rPr lang="en-IE" smtClean="0"/>
              <a:t>21/09/2022</a:t>
            </a:fld>
            <a:endParaRPr lang="en-IE"/>
          </a:p>
        </p:txBody>
      </p:sp>
      <p:sp>
        <p:nvSpPr>
          <p:cNvPr id="8" name="Footer Placeholder 7">
            <a:extLst>
              <a:ext uri="{FF2B5EF4-FFF2-40B4-BE49-F238E27FC236}">
                <a16:creationId xmlns:a16="http://schemas.microsoft.com/office/drawing/2014/main" id="{AA1A61AC-F02D-4118-BCB1-64F71E7CBAF7}"/>
              </a:ext>
            </a:extLst>
          </p:cNvPr>
          <p:cNvSpPr>
            <a:spLocks noGrp="1"/>
          </p:cNvSpPr>
          <p:nvPr>
            <p:ph type="ftr" sz="quarter" idx="11"/>
          </p:nvPr>
        </p:nvSpPr>
        <p:spPr/>
        <p:txBody>
          <a:bodyPr/>
          <a:lstStyle/>
          <a:p>
            <a:r>
              <a:rPr lang="en-IE"/>
              <a:t>Personal Division Conference</a:t>
            </a:r>
          </a:p>
        </p:txBody>
      </p:sp>
      <p:sp>
        <p:nvSpPr>
          <p:cNvPr id="9" name="Slide Number Placeholder 8">
            <a:extLst>
              <a:ext uri="{FF2B5EF4-FFF2-40B4-BE49-F238E27FC236}">
                <a16:creationId xmlns:a16="http://schemas.microsoft.com/office/drawing/2014/main" id="{BE3F6343-2992-4279-A026-A66F4E012654}"/>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1276293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7AB6D-8F22-43B5-B6CD-49511014744B}"/>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5CDA60CB-A754-4E44-808F-7E14E6FFE4CE}"/>
              </a:ext>
            </a:extLst>
          </p:cNvPr>
          <p:cNvSpPr>
            <a:spLocks noGrp="1"/>
          </p:cNvSpPr>
          <p:nvPr>
            <p:ph type="dt" sz="half" idx="10"/>
          </p:nvPr>
        </p:nvSpPr>
        <p:spPr/>
        <p:txBody>
          <a:bodyPr/>
          <a:lstStyle/>
          <a:p>
            <a:fld id="{178C82AE-ABA1-4208-A833-99010DFDFD90}" type="datetime1">
              <a:rPr lang="en-IE" smtClean="0"/>
              <a:t>21/09/2022</a:t>
            </a:fld>
            <a:endParaRPr lang="en-IE"/>
          </a:p>
        </p:txBody>
      </p:sp>
      <p:sp>
        <p:nvSpPr>
          <p:cNvPr id="4" name="Footer Placeholder 3">
            <a:extLst>
              <a:ext uri="{FF2B5EF4-FFF2-40B4-BE49-F238E27FC236}">
                <a16:creationId xmlns:a16="http://schemas.microsoft.com/office/drawing/2014/main" id="{909C9E2B-C1A6-430F-9F3E-6FCBF483EFBA}"/>
              </a:ext>
            </a:extLst>
          </p:cNvPr>
          <p:cNvSpPr>
            <a:spLocks noGrp="1"/>
          </p:cNvSpPr>
          <p:nvPr>
            <p:ph type="ftr" sz="quarter" idx="11"/>
          </p:nvPr>
        </p:nvSpPr>
        <p:spPr/>
        <p:txBody>
          <a:bodyPr/>
          <a:lstStyle/>
          <a:p>
            <a:r>
              <a:rPr lang="en-IE"/>
              <a:t>Personal Division Conference</a:t>
            </a:r>
          </a:p>
        </p:txBody>
      </p:sp>
      <p:sp>
        <p:nvSpPr>
          <p:cNvPr id="5" name="Slide Number Placeholder 4">
            <a:extLst>
              <a:ext uri="{FF2B5EF4-FFF2-40B4-BE49-F238E27FC236}">
                <a16:creationId xmlns:a16="http://schemas.microsoft.com/office/drawing/2014/main" id="{F7216AD3-BA07-431E-B44A-3E0E6D65F43B}"/>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351010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33E645-8D51-4181-A27D-A1E8C51D155E}"/>
              </a:ext>
            </a:extLst>
          </p:cNvPr>
          <p:cNvSpPr>
            <a:spLocks noGrp="1"/>
          </p:cNvSpPr>
          <p:nvPr>
            <p:ph type="dt" sz="half" idx="10"/>
          </p:nvPr>
        </p:nvSpPr>
        <p:spPr/>
        <p:txBody>
          <a:bodyPr/>
          <a:lstStyle/>
          <a:p>
            <a:fld id="{F7191624-1AAF-4217-BEF4-9082CB025573}" type="datetime1">
              <a:rPr lang="en-IE" smtClean="0"/>
              <a:t>21/09/2022</a:t>
            </a:fld>
            <a:endParaRPr lang="en-IE"/>
          </a:p>
        </p:txBody>
      </p:sp>
      <p:sp>
        <p:nvSpPr>
          <p:cNvPr id="3" name="Footer Placeholder 2">
            <a:extLst>
              <a:ext uri="{FF2B5EF4-FFF2-40B4-BE49-F238E27FC236}">
                <a16:creationId xmlns:a16="http://schemas.microsoft.com/office/drawing/2014/main" id="{655A4602-17FA-409B-B5A7-9CC4A7BDE522}"/>
              </a:ext>
            </a:extLst>
          </p:cNvPr>
          <p:cNvSpPr>
            <a:spLocks noGrp="1"/>
          </p:cNvSpPr>
          <p:nvPr>
            <p:ph type="ftr" sz="quarter" idx="11"/>
          </p:nvPr>
        </p:nvSpPr>
        <p:spPr/>
        <p:txBody>
          <a:bodyPr/>
          <a:lstStyle/>
          <a:p>
            <a:r>
              <a:rPr lang="en-IE"/>
              <a:t>Personal Division Conference</a:t>
            </a:r>
          </a:p>
        </p:txBody>
      </p:sp>
      <p:sp>
        <p:nvSpPr>
          <p:cNvPr id="4" name="Slide Number Placeholder 3">
            <a:extLst>
              <a:ext uri="{FF2B5EF4-FFF2-40B4-BE49-F238E27FC236}">
                <a16:creationId xmlns:a16="http://schemas.microsoft.com/office/drawing/2014/main" id="{7BB4BD01-D94F-42E3-867A-651FC88533DD}"/>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2700003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793D0-23E6-403C-A1F8-DC419245E6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F370B93-6A77-4D2E-B16F-67E9B5550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BC36B0D4-3D2B-46EC-91D5-F874FF505E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73AB5D-199A-4763-B65D-ECE73DDFCA84}"/>
              </a:ext>
            </a:extLst>
          </p:cNvPr>
          <p:cNvSpPr>
            <a:spLocks noGrp="1"/>
          </p:cNvSpPr>
          <p:nvPr>
            <p:ph type="dt" sz="half" idx="10"/>
          </p:nvPr>
        </p:nvSpPr>
        <p:spPr/>
        <p:txBody>
          <a:bodyPr/>
          <a:lstStyle/>
          <a:p>
            <a:fld id="{2F8CB829-142B-4D1D-B809-B52C3B8B55BA}" type="datetime1">
              <a:rPr lang="en-IE" smtClean="0"/>
              <a:t>21/09/2022</a:t>
            </a:fld>
            <a:endParaRPr lang="en-IE"/>
          </a:p>
        </p:txBody>
      </p:sp>
      <p:sp>
        <p:nvSpPr>
          <p:cNvPr id="6" name="Footer Placeholder 5">
            <a:extLst>
              <a:ext uri="{FF2B5EF4-FFF2-40B4-BE49-F238E27FC236}">
                <a16:creationId xmlns:a16="http://schemas.microsoft.com/office/drawing/2014/main" id="{AA72607F-FD04-454D-901F-9778E968A6AD}"/>
              </a:ext>
            </a:extLst>
          </p:cNvPr>
          <p:cNvSpPr>
            <a:spLocks noGrp="1"/>
          </p:cNvSpPr>
          <p:nvPr>
            <p:ph type="ftr" sz="quarter" idx="11"/>
          </p:nvPr>
        </p:nvSpPr>
        <p:spPr/>
        <p:txBody>
          <a:bodyPr/>
          <a:lstStyle/>
          <a:p>
            <a:r>
              <a:rPr lang="en-IE"/>
              <a:t>Personal Division Conference</a:t>
            </a:r>
          </a:p>
        </p:txBody>
      </p:sp>
      <p:sp>
        <p:nvSpPr>
          <p:cNvPr id="7" name="Slide Number Placeholder 6">
            <a:extLst>
              <a:ext uri="{FF2B5EF4-FFF2-40B4-BE49-F238E27FC236}">
                <a16:creationId xmlns:a16="http://schemas.microsoft.com/office/drawing/2014/main" id="{43AF8C19-933B-4473-99D9-C2A4E676E2C5}"/>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3623389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8BFA3-5BC2-4B05-8C97-996DA9EEDA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7D060EA6-0AC1-4F2D-B561-B3D479DC94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8556319E-B7F3-43E9-B3A5-BFB5F6E6F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30D929-672C-4F79-B450-D59B05D828C3}"/>
              </a:ext>
            </a:extLst>
          </p:cNvPr>
          <p:cNvSpPr>
            <a:spLocks noGrp="1"/>
          </p:cNvSpPr>
          <p:nvPr>
            <p:ph type="dt" sz="half" idx="10"/>
          </p:nvPr>
        </p:nvSpPr>
        <p:spPr/>
        <p:txBody>
          <a:bodyPr/>
          <a:lstStyle/>
          <a:p>
            <a:fld id="{199360C3-673B-403A-8E59-9658A1019EFE}" type="datetime1">
              <a:rPr lang="en-IE" smtClean="0"/>
              <a:t>21/09/2022</a:t>
            </a:fld>
            <a:endParaRPr lang="en-IE"/>
          </a:p>
        </p:txBody>
      </p:sp>
      <p:sp>
        <p:nvSpPr>
          <p:cNvPr id="6" name="Footer Placeholder 5">
            <a:extLst>
              <a:ext uri="{FF2B5EF4-FFF2-40B4-BE49-F238E27FC236}">
                <a16:creationId xmlns:a16="http://schemas.microsoft.com/office/drawing/2014/main" id="{334F0BCE-1604-4894-BAB6-FA9B3C48C479}"/>
              </a:ext>
            </a:extLst>
          </p:cNvPr>
          <p:cNvSpPr>
            <a:spLocks noGrp="1"/>
          </p:cNvSpPr>
          <p:nvPr>
            <p:ph type="ftr" sz="quarter" idx="11"/>
          </p:nvPr>
        </p:nvSpPr>
        <p:spPr/>
        <p:txBody>
          <a:bodyPr/>
          <a:lstStyle/>
          <a:p>
            <a:r>
              <a:rPr lang="en-IE"/>
              <a:t>Personal Division Conference</a:t>
            </a:r>
          </a:p>
        </p:txBody>
      </p:sp>
      <p:sp>
        <p:nvSpPr>
          <p:cNvPr id="7" name="Slide Number Placeholder 6">
            <a:extLst>
              <a:ext uri="{FF2B5EF4-FFF2-40B4-BE49-F238E27FC236}">
                <a16:creationId xmlns:a16="http://schemas.microsoft.com/office/drawing/2014/main" id="{97B1D812-8261-4960-ADBD-E1BF472C2A55}"/>
              </a:ext>
            </a:extLst>
          </p:cNvPr>
          <p:cNvSpPr>
            <a:spLocks noGrp="1"/>
          </p:cNvSpPr>
          <p:nvPr>
            <p:ph type="sldNum" sz="quarter" idx="12"/>
          </p:nvPr>
        </p:nvSpPr>
        <p:spPr/>
        <p:txBody>
          <a:bodyPr/>
          <a:lstStyle/>
          <a:p>
            <a:fld id="{67E887DE-B036-45B5-9D8C-B7E22B8B8F71}" type="slidenum">
              <a:rPr lang="en-IE" smtClean="0"/>
              <a:t>‹#›</a:t>
            </a:fld>
            <a:endParaRPr lang="en-IE"/>
          </a:p>
        </p:txBody>
      </p:sp>
    </p:spTree>
    <p:extLst>
      <p:ext uri="{BB962C8B-B14F-4D97-AF65-F5344CB8AC3E}">
        <p14:creationId xmlns:p14="http://schemas.microsoft.com/office/powerpoint/2010/main" val="223895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9C8DA4-8EB4-4078-9519-5A2AD034C4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6C5C39E-89BB-4A47-8ECB-9F5D531A01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87E7460-76B7-4FF9-A86D-6CB1386E4C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741FF4-C133-4B71-A9D5-34050A2B9C6B}" type="datetime1">
              <a:rPr lang="en-IE" smtClean="0"/>
              <a:t>21/09/2022</a:t>
            </a:fld>
            <a:endParaRPr lang="en-IE"/>
          </a:p>
        </p:txBody>
      </p:sp>
      <p:sp>
        <p:nvSpPr>
          <p:cNvPr id="5" name="Footer Placeholder 4">
            <a:extLst>
              <a:ext uri="{FF2B5EF4-FFF2-40B4-BE49-F238E27FC236}">
                <a16:creationId xmlns:a16="http://schemas.microsoft.com/office/drawing/2014/main" id="{CF19CDF7-7DEF-49E3-88CA-C6040FCD6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E"/>
              <a:t>Personal Division Conference</a:t>
            </a:r>
          </a:p>
        </p:txBody>
      </p:sp>
      <p:sp>
        <p:nvSpPr>
          <p:cNvPr id="6" name="Slide Number Placeholder 5">
            <a:extLst>
              <a:ext uri="{FF2B5EF4-FFF2-40B4-BE49-F238E27FC236}">
                <a16:creationId xmlns:a16="http://schemas.microsoft.com/office/drawing/2014/main" id="{4A340E1E-4932-49D7-9200-5A5204AD8D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887DE-B036-45B5-9D8C-B7E22B8B8F71}" type="slidenum">
              <a:rPr lang="en-IE" smtClean="0"/>
              <a:t>‹#›</a:t>
            </a:fld>
            <a:endParaRPr lang="en-IE"/>
          </a:p>
        </p:txBody>
      </p:sp>
    </p:spTree>
    <p:extLst>
      <p:ext uri="{BB962C8B-B14F-4D97-AF65-F5344CB8AC3E}">
        <p14:creationId xmlns:p14="http://schemas.microsoft.com/office/powerpoint/2010/main" val="1826544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4E3561C-AE41-48A3-BE11-A88B50F1450B}"/>
              </a:ext>
            </a:extLst>
          </p:cNvPr>
          <p:cNvPicPr>
            <a:picLocks noChangeAspect="1"/>
          </p:cNvPicPr>
          <p:nvPr/>
        </p:nvPicPr>
        <p:blipFill>
          <a:blip r:embed="rId2"/>
          <a:stretch>
            <a:fillRect/>
          </a:stretch>
        </p:blipFill>
        <p:spPr>
          <a:xfrm>
            <a:off x="-3496" y="-109056"/>
            <a:ext cx="12372364" cy="6967056"/>
          </a:xfrm>
          <a:prstGeom prst="rect">
            <a:avLst/>
          </a:prstGeom>
        </p:spPr>
      </p:pic>
      <p:pic>
        <p:nvPicPr>
          <p:cNvPr id="5" name="Picture 4">
            <a:extLst>
              <a:ext uri="{FF2B5EF4-FFF2-40B4-BE49-F238E27FC236}">
                <a16:creationId xmlns:a16="http://schemas.microsoft.com/office/drawing/2014/main" id="{365D87F9-1027-4F24-927B-4903E2F69EEB}"/>
              </a:ext>
            </a:extLst>
          </p:cNvPr>
          <p:cNvPicPr>
            <a:picLocks noChangeAspect="1"/>
          </p:cNvPicPr>
          <p:nvPr/>
        </p:nvPicPr>
        <p:blipFill>
          <a:blip r:embed="rId3"/>
          <a:stretch>
            <a:fillRect/>
          </a:stretch>
        </p:blipFill>
        <p:spPr>
          <a:xfrm>
            <a:off x="-3496" y="1829067"/>
            <a:ext cx="12368868" cy="1872706"/>
          </a:xfrm>
          <a:prstGeom prst="rect">
            <a:avLst/>
          </a:prstGeom>
        </p:spPr>
      </p:pic>
      <p:sp>
        <p:nvSpPr>
          <p:cNvPr id="8" name="Rectangle 7">
            <a:extLst>
              <a:ext uri="{FF2B5EF4-FFF2-40B4-BE49-F238E27FC236}">
                <a16:creationId xmlns:a16="http://schemas.microsoft.com/office/drawing/2014/main" id="{0655C896-6E6D-49F2-B18E-EF67BBABF3A8}"/>
              </a:ext>
            </a:extLst>
          </p:cNvPr>
          <p:cNvSpPr/>
          <p:nvPr/>
        </p:nvSpPr>
        <p:spPr>
          <a:xfrm>
            <a:off x="381680" y="2197894"/>
            <a:ext cx="7396658" cy="369332"/>
          </a:xfrm>
          <a:prstGeom prst="rect">
            <a:avLst/>
          </a:prstGeom>
        </p:spPr>
        <p:txBody>
          <a:bodyPr wrap="square">
            <a:spAutoFit/>
          </a:bodyPr>
          <a:lstStyle/>
          <a:p>
            <a:endParaRPr lang="en-IE" sz="900" b="0" i="0" u="none" strike="noStrike" baseline="0" dirty="0">
              <a:solidFill>
                <a:srgbClr val="000000"/>
              </a:solidFill>
              <a:latin typeface="1"/>
            </a:endParaRPr>
          </a:p>
          <a:p>
            <a:endParaRPr lang="en-IE" sz="900" b="0" i="0" u="none" strike="noStrike" baseline="0" dirty="0">
              <a:latin typeface="1"/>
            </a:endParaRPr>
          </a:p>
        </p:txBody>
      </p:sp>
      <p:sp>
        <p:nvSpPr>
          <p:cNvPr id="7" name="Rectangle 6">
            <a:extLst>
              <a:ext uri="{FF2B5EF4-FFF2-40B4-BE49-F238E27FC236}">
                <a16:creationId xmlns:a16="http://schemas.microsoft.com/office/drawing/2014/main" id="{EDC0E09F-81B1-4D08-A496-F90A714AE716}"/>
              </a:ext>
            </a:extLst>
          </p:cNvPr>
          <p:cNvSpPr/>
          <p:nvPr/>
        </p:nvSpPr>
        <p:spPr>
          <a:xfrm>
            <a:off x="258659" y="1911195"/>
            <a:ext cx="7894741" cy="246221"/>
          </a:xfrm>
          <a:prstGeom prst="rect">
            <a:avLst/>
          </a:prstGeom>
        </p:spPr>
        <p:txBody>
          <a:bodyPr wrap="square">
            <a:spAutoFit/>
          </a:bodyPr>
          <a:lstStyle/>
          <a:p>
            <a:endParaRPr lang="en-IE" sz="1000" b="0" i="0" u="none" strike="noStrike" baseline="0" dirty="0">
              <a:solidFill>
                <a:srgbClr val="000000"/>
              </a:solidFill>
              <a:latin typeface="2"/>
            </a:endParaRPr>
          </a:p>
        </p:txBody>
      </p:sp>
      <p:sp>
        <p:nvSpPr>
          <p:cNvPr id="23" name="Rectangle 22">
            <a:extLst>
              <a:ext uri="{FF2B5EF4-FFF2-40B4-BE49-F238E27FC236}">
                <a16:creationId xmlns:a16="http://schemas.microsoft.com/office/drawing/2014/main" id="{FC242683-38D8-4977-9412-3C041BC7434E}"/>
              </a:ext>
            </a:extLst>
          </p:cNvPr>
          <p:cNvSpPr/>
          <p:nvPr/>
        </p:nvSpPr>
        <p:spPr>
          <a:xfrm>
            <a:off x="5774388" y="4931295"/>
            <a:ext cx="6003756" cy="1107996"/>
          </a:xfrm>
          <a:prstGeom prst="rect">
            <a:avLst/>
          </a:prstGeom>
        </p:spPr>
        <p:txBody>
          <a:bodyPr wrap="square">
            <a:spAutoFit/>
          </a:bodyPr>
          <a:lstStyle/>
          <a:p>
            <a:pPr algn="r"/>
            <a:endParaRPr lang="en-IE" sz="900" b="0" i="0" u="none" strike="noStrike" baseline="0" dirty="0">
              <a:solidFill>
                <a:srgbClr val="000000"/>
              </a:solidFill>
              <a:latin typeface="1"/>
            </a:endParaRPr>
          </a:p>
          <a:p>
            <a:pPr algn="r"/>
            <a:endParaRPr lang="en-IE" sz="900" b="0" i="0" u="none" strike="noStrike" baseline="0" dirty="0">
              <a:latin typeface="1"/>
            </a:endParaRPr>
          </a:p>
          <a:p>
            <a:r>
              <a:rPr lang="en-IE" sz="2800" b="1" dirty="0">
                <a:solidFill>
                  <a:schemeClr val="bg1"/>
                </a:solidFill>
                <a:latin typeface="1"/>
              </a:rPr>
              <a:t>AMLU Webinar 14</a:t>
            </a:r>
            <a:r>
              <a:rPr lang="en-IE" sz="2800" b="1" baseline="30000" dirty="0">
                <a:solidFill>
                  <a:schemeClr val="bg1"/>
                </a:solidFill>
                <a:latin typeface="1"/>
              </a:rPr>
              <a:t>th</a:t>
            </a:r>
            <a:r>
              <a:rPr lang="en-IE" sz="2800" b="1" dirty="0">
                <a:solidFill>
                  <a:schemeClr val="bg1"/>
                </a:solidFill>
                <a:latin typeface="1"/>
              </a:rPr>
              <a:t> September 2022</a:t>
            </a:r>
          </a:p>
          <a:p>
            <a:pPr algn="r"/>
            <a:endParaRPr lang="en-IE" sz="2000" b="1" dirty="0">
              <a:solidFill>
                <a:schemeClr val="bg1"/>
              </a:solidFill>
              <a:latin typeface="1"/>
            </a:endParaRPr>
          </a:p>
        </p:txBody>
      </p:sp>
      <p:sp>
        <p:nvSpPr>
          <p:cNvPr id="3" name="TextBox 2">
            <a:extLst>
              <a:ext uri="{FF2B5EF4-FFF2-40B4-BE49-F238E27FC236}">
                <a16:creationId xmlns:a16="http://schemas.microsoft.com/office/drawing/2014/main" id="{5ACFE803-BB31-4C73-9590-C58B0C388C57}"/>
              </a:ext>
            </a:extLst>
          </p:cNvPr>
          <p:cNvSpPr txBox="1"/>
          <p:nvPr/>
        </p:nvSpPr>
        <p:spPr>
          <a:xfrm>
            <a:off x="381680" y="1980590"/>
            <a:ext cx="8539036" cy="1569660"/>
          </a:xfrm>
          <a:prstGeom prst="rect">
            <a:avLst/>
          </a:prstGeom>
          <a:noFill/>
        </p:spPr>
        <p:txBody>
          <a:bodyPr wrap="square" rtlCol="0">
            <a:spAutoFit/>
          </a:bodyPr>
          <a:lstStyle/>
          <a:p>
            <a:r>
              <a:rPr lang="en-IE" sz="4800" dirty="0">
                <a:solidFill>
                  <a:schemeClr val="bg1"/>
                </a:solidFill>
              </a:rPr>
              <a:t>Central Register of Beneficial Ownership of Trusts (CRBOT)</a:t>
            </a:r>
          </a:p>
        </p:txBody>
      </p:sp>
    </p:spTree>
    <p:extLst>
      <p:ext uri="{BB962C8B-B14F-4D97-AF65-F5344CB8AC3E}">
        <p14:creationId xmlns:p14="http://schemas.microsoft.com/office/powerpoint/2010/main" val="315129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614029" y="2055813"/>
            <a:ext cx="7761767" cy="1384995"/>
          </a:xfrm>
          <a:prstGeom prst="rect">
            <a:avLst/>
          </a:prstGeom>
          <a:noFill/>
        </p:spPr>
        <p:txBody>
          <a:bodyPr wrap="square" rtlCol="0">
            <a:spAutoFit/>
          </a:bodyPr>
          <a:lstStyle/>
          <a:p>
            <a:endParaRPr lang="en-IE" sz="2400" dirty="0"/>
          </a:p>
          <a:p>
            <a:pPr marL="285750" indent="-285750">
              <a:buFont typeface="Arial" panose="020B0604020202020204" pitchFamily="34" charset="0"/>
              <a:buChar char="•"/>
            </a:pPr>
            <a:r>
              <a:rPr lang="en-IE" sz="3600" dirty="0"/>
              <a:t>https://www.revenue.ie/en/crbot</a:t>
            </a:r>
          </a:p>
          <a:p>
            <a:endParaRPr lang="en-IE" sz="2400" dirty="0"/>
          </a:p>
        </p:txBody>
      </p:sp>
      <p:sp>
        <p:nvSpPr>
          <p:cNvPr id="3" name="TextBox 2">
            <a:extLst>
              <a:ext uri="{FF2B5EF4-FFF2-40B4-BE49-F238E27FC236}">
                <a16:creationId xmlns:a16="http://schemas.microsoft.com/office/drawing/2014/main" id="{158947A6-6017-4EFD-BD5E-834F628F3846}"/>
              </a:ext>
            </a:extLst>
          </p:cNvPr>
          <p:cNvSpPr txBox="1"/>
          <p:nvPr/>
        </p:nvSpPr>
        <p:spPr>
          <a:xfrm>
            <a:off x="614029" y="365125"/>
            <a:ext cx="8210107" cy="1107996"/>
          </a:xfrm>
          <a:prstGeom prst="rect">
            <a:avLst/>
          </a:prstGeom>
          <a:noFill/>
        </p:spPr>
        <p:txBody>
          <a:bodyPr wrap="square" rtlCol="0">
            <a:spAutoFit/>
          </a:bodyPr>
          <a:lstStyle/>
          <a:p>
            <a:r>
              <a:rPr lang="en-IE" sz="6600" dirty="0">
                <a:solidFill>
                  <a:schemeClr val="bg1"/>
                </a:solidFill>
              </a:rPr>
              <a:t>Further information</a:t>
            </a:r>
          </a:p>
        </p:txBody>
      </p:sp>
      <p:pic>
        <p:nvPicPr>
          <p:cNvPr id="6" name="Picture 5">
            <a:extLst>
              <a:ext uri="{FF2B5EF4-FFF2-40B4-BE49-F238E27FC236}">
                <a16:creationId xmlns:a16="http://schemas.microsoft.com/office/drawing/2014/main" id="{4D8AB393-24C8-4CCB-9CA1-5C44EE97EA15}"/>
              </a:ext>
            </a:extLst>
          </p:cNvPr>
          <p:cNvPicPr>
            <a:picLocks noChangeAspect="1"/>
          </p:cNvPicPr>
          <p:nvPr/>
        </p:nvPicPr>
        <p:blipFill>
          <a:blip r:embed="rId3"/>
          <a:stretch>
            <a:fillRect/>
          </a:stretch>
        </p:blipFill>
        <p:spPr>
          <a:xfrm>
            <a:off x="5729468" y="3440375"/>
            <a:ext cx="6130022" cy="3052500"/>
          </a:xfrm>
          <a:prstGeom prst="rect">
            <a:avLst/>
          </a:prstGeom>
        </p:spPr>
      </p:pic>
    </p:spTree>
    <p:extLst>
      <p:ext uri="{BB962C8B-B14F-4D97-AF65-F5344CB8AC3E}">
        <p14:creationId xmlns:p14="http://schemas.microsoft.com/office/powerpoint/2010/main" val="3974358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838200" y="3117642"/>
            <a:ext cx="6081824" cy="3046988"/>
          </a:xfrm>
          <a:prstGeom prst="rect">
            <a:avLst/>
          </a:prstGeom>
          <a:noFill/>
        </p:spPr>
        <p:txBody>
          <a:bodyPr wrap="square" rtlCol="0">
            <a:spAutoFit/>
          </a:bodyPr>
          <a:lstStyle/>
          <a:p>
            <a:pPr marL="457200" indent="-457200">
              <a:buFont typeface="+mj-lt"/>
              <a:buAutoNum type="arabicPeriod"/>
            </a:pPr>
            <a:r>
              <a:rPr lang="en-IE" sz="2400" dirty="0"/>
              <a:t>Background</a:t>
            </a:r>
          </a:p>
          <a:p>
            <a:pPr marL="457200" indent="-457200">
              <a:buFont typeface="+mj-lt"/>
              <a:buAutoNum type="arabicPeriod"/>
            </a:pPr>
            <a:endParaRPr lang="en-IE" sz="2400" dirty="0"/>
          </a:p>
          <a:p>
            <a:pPr marL="457200" indent="-457200">
              <a:buFont typeface="+mj-lt"/>
              <a:buAutoNum type="arabicPeriod"/>
            </a:pPr>
            <a:r>
              <a:rPr lang="en-IE" sz="2400" dirty="0"/>
              <a:t>The Two Registers</a:t>
            </a:r>
          </a:p>
          <a:p>
            <a:pPr marL="457200" indent="-457200">
              <a:buFont typeface="+mj-lt"/>
              <a:buAutoNum type="arabicPeriod"/>
            </a:pPr>
            <a:endParaRPr lang="en-IE" sz="2400" dirty="0"/>
          </a:p>
          <a:p>
            <a:pPr marL="457200" indent="-457200">
              <a:buFont typeface="+mj-lt"/>
              <a:buAutoNum type="arabicPeriod"/>
            </a:pPr>
            <a:r>
              <a:rPr lang="en-IE" sz="2400" dirty="0"/>
              <a:t>Due Diligence</a:t>
            </a:r>
          </a:p>
          <a:p>
            <a:pPr marL="457200" indent="-457200">
              <a:buFont typeface="+mj-lt"/>
              <a:buAutoNum type="arabicPeriod"/>
            </a:pPr>
            <a:endParaRPr lang="en-IE" sz="2400" dirty="0"/>
          </a:p>
          <a:p>
            <a:pPr marL="457200" indent="-457200">
              <a:buFont typeface="+mj-lt"/>
              <a:buAutoNum type="arabicPeriod"/>
            </a:pPr>
            <a:r>
              <a:rPr lang="en-IE" sz="2400" dirty="0"/>
              <a:t>Discrepancy Notices</a:t>
            </a:r>
          </a:p>
          <a:p>
            <a:pPr marL="285750" indent="-285750">
              <a:buFont typeface="Arial" panose="020B0604020202020204" pitchFamily="34" charset="0"/>
              <a:buChar char="•"/>
            </a:pPr>
            <a:endParaRPr lang="en-IE" sz="2400" dirty="0"/>
          </a:p>
        </p:txBody>
      </p:sp>
      <p:sp>
        <p:nvSpPr>
          <p:cNvPr id="3" name="TextBox 2">
            <a:extLst>
              <a:ext uri="{FF2B5EF4-FFF2-40B4-BE49-F238E27FC236}">
                <a16:creationId xmlns:a16="http://schemas.microsoft.com/office/drawing/2014/main" id="{158947A6-6017-4EFD-BD5E-834F628F3846}"/>
              </a:ext>
            </a:extLst>
          </p:cNvPr>
          <p:cNvSpPr txBox="1"/>
          <p:nvPr/>
        </p:nvSpPr>
        <p:spPr>
          <a:xfrm>
            <a:off x="838200" y="427741"/>
            <a:ext cx="6081824" cy="1200329"/>
          </a:xfrm>
          <a:prstGeom prst="rect">
            <a:avLst/>
          </a:prstGeom>
          <a:noFill/>
        </p:spPr>
        <p:txBody>
          <a:bodyPr wrap="square" rtlCol="0">
            <a:spAutoFit/>
          </a:bodyPr>
          <a:lstStyle/>
          <a:p>
            <a:r>
              <a:rPr lang="en-IE" sz="7200" dirty="0">
                <a:solidFill>
                  <a:schemeClr val="bg1"/>
                </a:solidFill>
              </a:rPr>
              <a:t>Content</a:t>
            </a:r>
          </a:p>
        </p:txBody>
      </p:sp>
      <p:sp>
        <p:nvSpPr>
          <p:cNvPr id="7" name="TextBox 6">
            <a:extLst>
              <a:ext uri="{FF2B5EF4-FFF2-40B4-BE49-F238E27FC236}">
                <a16:creationId xmlns:a16="http://schemas.microsoft.com/office/drawing/2014/main" id="{E25203E3-EFA8-40EF-B24F-6357E4FE99F9}"/>
              </a:ext>
            </a:extLst>
          </p:cNvPr>
          <p:cNvSpPr txBox="1"/>
          <p:nvPr/>
        </p:nvSpPr>
        <p:spPr>
          <a:xfrm>
            <a:off x="6095999" y="3117642"/>
            <a:ext cx="6081824" cy="3046988"/>
          </a:xfrm>
          <a:prstGeom prst="rect">
            <a:avLst/>
          </a:prstGeom>
          <a:noFill/>
        </p:spPr>
        <p:txBody>
          <a:bodyPr wrap="square" rtlCol="0">
            <a:spAutoFit/>
          </a:bodyPr>
          <a:lstStyle/>
          <a:p>
            <a:pPr marL="457200" indent="-457200">
              <a:buFont typeface="+mj-lt"/>
              <a:buAutoNum type="arabicPeriod" startAt="5"/>
            </a:pPr>
            <a:r>
              <a:rPr lang="en-IE" sz="2400" dirty="0"/>
              <a:t>Access the Central Register</a:t>
            </a:r>
          </a:p>
          <a:p>
            <a:pPr marL="457200" indent="-457200">
              <a:buFont typeface="+mj-lt"/>
              <a:buAutoNum type="arabicPeriod" startAt="5"/>
            </a:pPr>
            <a:endParaRPr lang="en-IE" sz="2400" dirty="0"/>
          </a:p>
          <a:p>
            <a:pPr marL="457200" indent="-457200">
              <a:buFont typeface="+mj-lt"/>
              <a:buAutoNum type="arabicPeriod" startAt="5"/>
            </a:pPr>
            <a:r>
              <a:rPr lang="en-IE" sz="2400" dirty="0"/>
              <a:t>Information Provided to Designated Persons</a:t>
            </a:r>
          </a:p>
          <a:p>
            <a:pPr marL="457200" indent="-457200">
              <a:buFont typeface="+mj-lt"/>
              <a:buAutoNum type="arabicPeriod" startAt="5"/>
            </a:pPr>
            <a:endParaRPr lang="en-IE" sz="2400" dirty="0"/>
          </a:p>
          <a:p>
            <a:pPr marL="457200" indent="-457200">
              <a:buFont typeface="+mj-lt"/>
              <a:buAutoNum type="arabicPeriod" startAt="5"/>
            </a:pPr>
            <a:r>
              <a:rPr lang="en-IE" sz="2400" dirty="0"/>
              <a:t>Beneficial Owners that are Minors</a:t>
            </a:r>
          </a:p>
          <a:p>
            <a:pPr marL="457200" indent="-457200">
              <a:buFont typeface="+mj-lt"/>
              <a:buAutoNum type="arabicPeriod" startAt="5"/>
            </a:pPr>
            <a:endParaRPr lang="en-IE" sz="2400" dirty="0"/>
          </a:p>
          <a:p>
            <a:pPr marL="457200" indent="-457200">
              <a:buFont typeface="+mj-lt"/>
              <a:buAutoNum type="arabicPeriod" startAt="5"/>
            </a:pPr>
            <a:r>
              <a:rPr lang="en-IE" sz="2400" dirty="0"/>
              <a:t>Further Information</a:t>
            </a:r>
          </a:p>
        </p:txBody>
      </p:sp>
    </p:spTree>
    <p:extLst>
      <p:ext uri="{BB962C8B-B14F-4D97-AF65-F5344CB8AC3E}">
        <p14:creationId xmlns:p14="http://schemas.microsoft.com/office/powerpoint/2010/main" val="242737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419099" y="2030115"/>
            <a:ext cx="11353800" cy="4478149"/>
          </a:xfrm>
          <a:prstGeom prst="rect">
            <a:avLst/>
          </a:prstGeom>
          <a:noFill/>
        </p:spPr>
        <p:txBody>
          <a:bodyPr wrap="square" rtlCol="0">
            <a:spAutoFit/>
          </a:bodyPr>
          <a:lstStyle/>
          <a:p>
            <a:pPr marL="285750" indent="-285750">
              <a:buFont typeface="Arial" panose="020B0604020202020204" pitchFamily="34" charset="0"/>
              <a:buChar char="•"/>
            </a:pPr>
            <a:r>
              <a:rPr lang="en-IE" sz="1900" dirty="0"/>
              <a:t>CRBOT was established by S.I. 194/2021 European Union (Anti-Money Laundering: Beneficial Ownership of Trusts) Regulations 2021 in order to implement European Anti- Money Laundering Directives.</a:t>
            </a:r>
          </a:p>
          <a:p>
            <a:endParaRPr lang="en-IE" sz="1900" dirty="0"/>
          </a:p>
          <a:p>
            <a:pPr marL="285750" indent="-285750">
              <a:buFont typeface="Arial" panose="020B0604020202020204" pitchFamily="34" charset="0"/>
              <a:buChar char="•"/>
            </a:pPr>
            <a:r>
              <a:rPr lang="en-IE" sz="1900" dirty="0"/>
              <a:t>Purpose of Register is to provide transparency around beneficial ownership of relevant trusts.</a:t>
            </a:r>
          </a:p>
          <a:p>
            <a:endParaRPr lang="en-IE" sz="1900" dirty="0"/>
          </a:p>
          <a:p>
            <a:pPr marL="285750" indent="-285750">
              <a:buFont typeface="Arial" panose="020B0604020202020204" pitchFamily="34" charset="0"/>
              <a:buChar char="•"/>
            </a:pPr>
            <a:r>
              <a:rPr lang="en-IE" sz="1900" dirty="0"/>
              <a:t>A “relevant trust” is an express trust established by a deed or other declaration in writing. Excluded arrangement can be found in section 106ZC of the Criminal Justice (Money Laundering and Terrorist Financing) Act 2010.</a:t>
            </a:r>
          </a:p>
          <a:p>
            <a:pPr marL="285750" indent="-285750">
              <a:buFont typeface="Arial" panose="020B0604020202020204" pitchFamily="34" charset="0"/>
              <a:buChar char="•"/>
            </a:pPr>
            <a:endParaRPr lang="en-IE" sz="1900" dirty="0"/>
          </a:p>
          <a:p>
            <a:pPr marL="285750" indent="-285750">
              <a:buFont typeface="Arial" panose="020B0604020202020204" pitchFamily="34" charset="0"/>
              <a:buChar char="•"/>
            </a:pPr>
            <a:r>
              <a:rPr lang="en-IE" sz="1900" dirty="0"/>
              <a:t>An express trust is one established by deed or other declaration in writing where a settlor has clearly declared that identifiable assets have been placed on trust for the benefit of certain beneficiaries.</a:t>
            </a:r>
          </a:p>
          <a:p>
            <a:pPr marL="285750" indent="-285750">
              <a:buFont typeface="Arial" panose="020B0604020202020204" pitchFamily="34" charset="0"/>
              <a:buChar char="•"/>
            </a:pPr>
            <a:endParaRPr lang="en-IE" sz="1900" dirty="0"/>
          </a:p>
          <a:p>
            <a:pPr marL="285750" indent="-285750">
              <a:buFont typeface="Arial" panose="020B0604020202020204" pitchFamily="34" charset="0"/>
              <a:buChar char="•"/>
            </a:pPr>
            <a:r>
              <a:rPr lang="en-IE" sz="1900" dirty="0"/>
              <a:t>Obligation on trustees to file relevant trust details on a Central Register and to keep the registers up to date.</a:t>
            </a:r>
          </a:p>
          <a:p>
            <a:pPr marL="285750" indent="-285750">
              <a:buFont typeface="Arial" panose="020B0604020202020204" pitchFamily="34" charset="0"/>
              <a:buChar char="•"/>
            </a:pPr>
            <a:endParaRPr lang="en-IE" sz="1900" dirty="0"/>
          </a:p>
          <a:p>
            <a:pPr marL="285750" indent="-285750">
              <a:buFont typeface="Arial" panose="020B0604020202020204" pitchFamily="34" charset="0"/>
              <a:buChar char="•"/>
            </a:pPr>
            <a:r>
              <a:rPr lang="en-IE" sz="1900" dirty="0"/>
              <a:t>Trust must be filed within 6 months from its coming into existence.</a:t>
            </a:r>
          </a:p>
        </p:txBody>
      </p:sp>
      <p:sp>
        <p:nvSpPr>
          <p:cNvPr id="3" name="TextBox 2">
            <a:extLst>
              <a:ext uri="{FF2B5EF4-FFF2-40B4-BE49-F238E27FC236}">
                <a16:creationId xmlns:a16="http://schemas.microsoft.com/office/drawing/2014/main" id="{158947A6-6017-4EFD-BD5E-834F628F3846}"/>
              </a:ext>
            </a:extLst>
          </p:cNvPr>
          <p:cNvSpPr txBox="1"/>
          <p:nvPr/>
        </p:nvSpPr>
        <p:spPr>
          <a:xfrm>
            <a:off x="419099" y="336188"/>
            <a:ext cx="6081824" cy="1200329"/>
          </a:xfrm>
          <a:prstGeom prst="rect">
            <a:avLst/>
          </a:prstGeom>
          <a:noFill/>
        </p:spPr>
        <p:txBody>
          <a:bodyPr wrap="square" rtlCol="0">
            <a:spAutoFit/>
          </a:bodyPr>
          <a:lstStyle/>
          <a:p>
            <a:r>
              <a:rPr lang="en-IE" sz="7200" dirty="0">
                <a:solidFill>
                  <a:schemeClr val="bg1"/>
                </a:solidFill>
              </a:rPr>
              <a:t>Background</a:t>
            </a:r>
          </a:p>
        </p:txBody>
      </p:sp>
    </p:spTree>
    <p:extLst>
      <p:ext uri="{BB962C8B-B14F-4D97-AF65-F5344CB8AC3E}">
        <p14:creationId xmlns:p14="http://schemas.microsoft.com/office/powerpoint/2010/main" val="140800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528968" y="2055813"/>
            <a:ext cx="10337506" cy="3785652"/>
          </a:xfrm>
          <a:prstGeom prst="rect">
            <a:avLst/>
          </a:prstGeom>
          <a:noFill/>
        </p:spPr>
        <p:txBody>
          <a:bodyPr wrap="square" rtlCol="0">
            <a:spAutoFit/>
          </a:bodyPr>
          <a:lstStyle/>
          <a:p>
            <a:pPr marL="285750" indent="-285750">
              <a:buFont typeface="Arial" panose="020B0604020202020204" pitchFamily="34" charset="0"/>
              <a:buChar char="•"/>
            </a:pPr>
            <a:r>
              <a:rPr lang="en-IE" sz="2400" dirty="0"/>
              <a:t>Trustees are required to submit and update information on two separate registers.</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Regulation 7 outlines the information they should hold on their own beneficial owners register.</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Regulation 23 outlines the information a trustee must provide to the central register.</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This information should be the same.</a:t>
            </a:r>
          </a:p>
        </p:txBody>
      </p:sp>
      <p:sp>
        <p:nvSpPr>
          <p:cNvPr id="3" name="TextBox 2">
            <a:extLst>
              <a:ext uri="{FF2B5EF4-FFF2-40B4-BE49-F238E27FC236}">
                <a16:creationId xmlns:a16="http://schemas.microsoft.com/office/drawing/2014/main" id="{158947A6-6017-4EFD-BD5E-834F628F3846}"/>
              </a:ext>
            </a:extLst>
          </p:cNvPr>
          <p:cNvSpPr txBox="1"/>
          <p:nvPr/>
        </p:nvSpPr>
        <p:spPr>
          <a:xfrm>
            <a:off x="528968" y="428521"/>
            <a:ext cx="8380229" cy="1015663"/>
          </a:xfrm>
          <a:prstGeom prst="rect">
            <a:avLst/>
          </a:prstGeom>
          <a:noFill/>
        </p:spPr>
        <p:txBody>
          <a:bodyPr wrap="square" rtlCol="0">
            <a:spAutoFit/>
          </a:bodyPr>
          <a:lstStyle/>
          <a:p>
            <a:r>
              <a:rPr lang="en-IE" sz="6000" dirty="0">
                <a:solidFill>
                  <a:schemeClr val="bg1"/>
                </a:solidFill>
              </a:rPr>
              <a:t>The Two Registers</a:t>
            </a:r>
          </a:p>
        </p:txBody>
      </p:sp>
    </p:spTree>
    <p:extLst>
      <p:ext uri="{BB962C8B-B14F-4D97-AF65-F5344CB8AC3E}">
        <p14:creationId xmlns:p14="http://schemas.microsoft.com/office/powerpoint/2010/main" val="2074574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3"/>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582827" y="1904283"/>
            <a:ext cx="10770974" cy="4524315"/>
          </a:xfrm>
          <a:prstGeom prst="rect">
            <a:avLst/>
          </a:prstGeom>
          <a:noFill/>
        </p:spPr>
        <p:txBody>
          <a:bodyPr wrap="square" rtlCol="0">
            <a:spAutoFit/>
          </a:bodyPr>
          <a:lstStyle/>
          <a:p>
            <a:pPr marL="342900" indent="-342900">
              <a:buFont typeface="Arial" panose="020B0604020202020204" pitchFamily="34" charset="0"/>
              <a:buChar char="•"/>
            </a:pPr>
            <a:r>
              <a:rPr lang="en-IE" sz="2200" dirty="0"/>
              <a:t>Regulation 7(7) places an obligation on the trustee when entering a business relationship or occasional transaction with a designated person to provide information on the beneficial ownership of the trust. The designated person may also request this information from the trustee.</a:t>
            </a:r>
          </a:p>
          <a:p>
            <a:pPr marL="342900" indent="-342900">
              <a:buFont typeface="Arial" panose="020B0604020202020204" pitchFamily="34" charset="0"/>
              <a:buChar char="•"/>
            </a:pPr>
            <a:endParaRPr lang="en-IE" sz="2200" dirty="0"/>
          </a:p>
          <a:p>
            <a:pPr marL="342900" indent="-342900">
              <a:buFont typeface="Arial" panose="020B0604020202020204" pitchFamily="34" charset="0"/>
              <a:buChar char="•"/>
            </a:pPr>
            <a:r>
              <a:rPr lang="en-IE" sz="2200" dirty="0"/>
              <a:t>Section 35 (3) (a) of the Criminal Justice (Money Laundering and Terrorist Financing) 2010 places an obligation on designated person when entering a business relationship with a relevant trust to ascertain that information concerning the beneficial ownership of the customer is entered in the relevant trust’s beneficial ownership register or in the Central Register of Beneficial Ownership of trusts, as the case may be.</a:t>
            </a:r>
          </a:p>
          <a:p>
            <a:pPr marL="342900" indent="-342900">
              <a:buFont typeface="Arial" panose="020B0604020202020204" pitchFamily="34" charset="0"/>
              <a:buChar char="•"/>
            </a:pPr>
            <a:endParaRPr lang="en-IE" sz="2200" dirty="0"/>
          </a:p>
          <a:p>
            <a:pPr marL="342900" indent="-342900">
              <a:buFont typeface="Arial" panose="020B0604020202020204" pitchFamily="34" charset="0"/>
              <a:buChar char="•"/>
            </a:pPr>
            <a:r>
              <a:rPr lang="en-IE" sz="2200" dirty="0"/>
              <a:t>As part of this process a discrepancy between the two registrations may be found</a:t>
            </a:r>
            <a:r>
              <a:rPr lang="en-IE" sz="2000" dirty="0"/>
              <a:t>.</a:t>
            </a:r>
          </a:p>
          <a:p>
            <a:pPr marL="342900" indent="-342900">
              <a:buFont typeface="Arial" panose="020B0604020202020204" pitchFamily="34" charset="0"/>
              <a:buChar char="•"/>
            </a:pPr>
            <a:endParaRPr lang="en-IE" sz="2400" dirty="0"/>
          </a:p>
        </p:txBody>
      </p:sp>
      <p:sp>
        <p:nvSpPr>
          <p:cNvPr id="3" name="TextBox 2">
            <a:extLst>
              <a:ext uri="{FF2B5EF4-FFF2-40B4-BE49-F238E27FC236}">
                <a16:creationId xmlns:a16="http://schemas.microsoft.com/office/drawing/2014/main" id="{158947A6-6017-4EFD-BD5E-834F628F3846}"/>
              </a:ext>
            </a:extLst>
          </p:cNvPr>
          <p:cNvSpPr txBox="1"/>
          <p:nvPr/>
        </p:nvSpPr>
        <p:spPr>
          <a:xfrm>
            <a:off x="582827" y="428521"/>
            <a:ext cx="8109030" cy="1015663"/>
          </a:xfrm>
          <a:prstGeom prst="rect">
            <a:avLst/>
          </a:prstGeom>
          <a:noFill/>
        </p:spPr>
        <p:txBody>
          <a:bodyPr wrap="square" rtlCol="0">
            <a:spAutoFit/>
          </a:bodyPr>
          <a:lstStyle/>
          <a:p>
            <a:r>
              <a:rPr lang="en-IE" sz="6000" dirty="0">
                <a:solidFill>
                  <a:schemeClr val="bg1"/>
                </a:solidFill>
              </a:rPr>
              <a:t>Due Diligence</a:t>
            </a:r>
          </a:p>
        </p:txBody>
      </p:sp>
    </p:spTree>
    <p:extLst>
      <p:ext uri="{BB962C8B-B14F-4D97-AF65-F5344CB8AC3E}">
        <p14:creationId xmlns:p14="http://schemas.microsoft.com/office/powerpoint/2010/main" val="3895358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3"/>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528968" y="2055813"/>
            <a:ext cx="5088038" cy="4154984"/>
          </a:xfrm>
          <a:prstGeom prst="rect">
            <a:avLst/>
          </a:prstGeom>
          <a:noFill/>
        </p:spPr>
        <p:txBody>
          <a:bodyPr wrap="square" rtlCol="0">
            <a:spAutoFit/>
          </a:bodyPr>
          <a:lstStyle/>
          <a:p>
            <a:pPr marL="285750" indent="-285750">
              <a:buFont typeface="Arial" panose="020B0604020202020204" pitchFamily="34" charset="0"/>
              <a:buChar char="•"/>
            </a:pPr>
            <a:r>
              <a:rPr lang="en-IE" sz="2400" dirty="0"/>
              <a:t>Regulation 27(2) gives designated persons the access a trusts information for due diligence checks.</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Request access number &amp; trust registration number from trustee.</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Access number valid for 14 days.</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Access the trust through Trust Register Functions on ROS.</a:t>
            </a:r>
          </a:p>
        </p:txBody>
      </p:sp>
      <p:sp>
        <p:nvSpPr>
          <p:cNvPr id="3" name="TextBox 2">
            <a:extLst>
              <a:ext uri="{FF2B5EF4-FFF2-40B4-BE49-F238E27FC236}">
                <a16:creationId xmlns:a16="http://schemas.microsoft.com/office/drawing/2014/main" id="{158947A6-6017-4EFD-BD5E-834F628F3846}"/>
              </a:ext>
            </a:extLst>
          </p:cNvPr>
          <p:cNvSpPr txBox="1"/>
          <p:nvPr/>
        </p:nvSpPr>
        <p:spPr>
          <a:xfrm>
            <a:off x="528968" y="428521"/>
            <a:ext cx="8380229" cy="1015663"/>
          </a:xfrm>
          <a:prstGeom prst="rect">
            <a:avLst/>
          </a:prstGeom>
          <a:noFill/>
        </p:spPr>
        <p:txBody>
          <a:bodyPr wrap="square" rtlCol="0">
            <a:spAutoFit/>
          </a:bodyPr>
          <a:lstStyle/>
          <a:p>
            <a:r>
              <a:rPr lang="en-IE" sz="6000" dirty="0">
                <a:solidFill>
                  <a:schemeClr val="bg1"/>
                </a:solidFill>
              </a:rPr>
              <a:t>Access to the Register</a:t>
            </a:r>
          </a:p>
        </p:txBody>
      </p:sp>
      <p:pic>
        <p:nvPicPr>
          <p:cNvPr id="7" name="Picture 6" descr="Graphical user interface, text, application&#10;&#10;Description automatically generated">
            <a:extLst>
              <a:ext uri="{FF2B5EF4-FFF2-40B4-BE49-F238E27FC236}">
                <a16:creationId xmlns:a16="http://schemas.microsoft.com/office/drawing/2014/main" id="{33B3280D-0EB6-4E6D-AB51-901E8D9FDB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0487" y="2055813"/>
            <a:ext cx="6141324" cy="2929482"/>
          </a:xfrm>
          <a:prstGeom prst="rect">
            <a:avLst/>
          </a:prstGeom>
        </p:spPr>
      </p:pic>
    </p:spTree>
    <p:extLst>
      <p:ext uri="{BB962C8B-B14F-4D97-AF65-F5344CB8AC3E}">
        <p14:creationId xmlns:p14="http://schemas.microsoft.com/office/powerpoint/2010/main" val="990992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594648" y="2055813"/>
            <a:ext cx="11002701" cy="4524315"/>
          </a:xfrm>
          <a:prstGeom prst="rect">
            <a:avLst/>
          </a:prstGeom>
          <a:noFill/>
        </p:spPr>
        <p:txBody>
          <a:bodyPr wrap="square" rtlCol="0">
            <a:spAutoFit/>
          </a:bodyPr>
          <a:lstStyle/>
          <a:p>
            <a:pPr marL="342900" indent="-342900">
              <a:buFont typeface="Arial" panose="020B0604020202020204" pitchFamily="34" charset="0"/>
              <a:buChar char="•"/>
            </a:pPr>
            <a:r>
              <a:rPr lang="en-IE" sz="2200" dirty="0"/>
              <a:t>Regulation 22 places an obligation on designated person to deliver, in a timely manner, a discrepancy notice to the registrar where they form the opinion that there is a discrepancy between the information contained in a trust beneficial ownership register and the central register of beneficial ownership of trusts. The Registrar will consider and apply the notice in line with regulations.</a:t>
            </a:r>
          </a:p>
          <a:p>
            <a:pPr marL="342900" indent="-342900">
              <a:buFont typeface="Arial" panose="020B0604020202020204" pitchFamily="34" charset="0"/>
              <a:buChar char="•"/>
            </a:pPr>
            <a:endParaRPr lang="en-IE" sz="2200" dirty="0"/>
          </a:p>
          <a:p>
            <a:pPr marL="342900" indent="-342900">
              <a:buFont typeface="Arial" panose="020B0604020202020204" pitchFamily="34" charset="0"/>
              <a:buChar char="•"/>
            </a:pPr>
            <a:r>
              <a:rPr lang="en-IE" sz="2200" dirty="0"/>
              <a:t>Regulation 30 (6) states a designated person who fails the delivery of discrepancy notice) commits an offence and shall be liable, on summary conviction, to a class A fine.</a:t>
            </a:r>
          </a:p>
          <a:p>
            <a:endParaRPr lang="en-IE" sz="2200" dirty="0"/>
          </a:p>
          <a:p>
            <a:pPr marL="342900" indent="-342900">
              <a:buFont typeface="Arial" panose="020B0604020202020204" pitchFamily="34" charset="0"/>
              <a:buChar char="•"/>
            </a:pPr>
            <a:r>
              <a:rPr lang="en-IE" sz="2200" dirty="0"/>
              <a:t>Only material factual differences should be reported.</a:t>
            </a:r>
          </a:p>
          <a:p>
            <a:pPr marL="342900" indent="-342900">
              <a:buFont typeface="Arial" panose="020B0604020202020204" pitchFamily="34" charset="0"/>
              <a:buChar char="•"/>
            </a:pPr>
            <a:endParaRPr lang="en-IE" sz="2200" dirty="0"/>
          </a:p>
          <a:p>
            <a:pPr marL="342900" indent="-342900">
              <a:buFont typeface="Arial" panose="020B0604020202020204" pitchFamily="34" charset="0"/>
              <a:buChar char="•"/>
            </a:pPr>
            <a:r>
              <a:rPr lang="en-IE" sz="2200" dirty="0"/>
              <a:t>Form available on website: ‘CRBOT discrepancy form’. Submit via </a:t>
            </a:r>
            <a:r>
              <a:rPr lang="en-IE" sz="2200" dirty="0" err="1"/>
              <a:t>MyEnquiries</a:t>
            </a:r>
            <a:r>
              <a:rPr lang="en-IE" sz="2200" dirty="0"/>
              <a:t>.</a:t>
            </a:r>
          </a:p>
          <a:p>
            <a:pPr marL="342900" indent="-342900">
              <a:buFont typeface="Arial" panose="020B0604020202020204" pitchFamily="34" charset="0"/>
              <a:buChar char="•"/>
            </a:pPr>
            <a:endParaRPr lang="en-IE" sz="2400" dirty="0"/>
          </a:p>
        </p:txBody>
      </p:sp>
      <p:sp>
        <p:nvSpPr>
          <p:cNvPr id="3" name="TextBox 2">
            <a:extLst>
              <a:ext uri="{FF2B5EF4-FFF2-40B4-BE49-F238E27FC236}">
                <a16:creationId xmlns:a16="http://schemas.microsoft.com/office/drawing/2014/main" id="{158947A6-6017-4EFD-BD5E-834F628F3846}"/>
              </a:ext>
            </a:extLst>
          </p:cNvPr>
          <p:cNvSpPr txBox="1"/>
          <p:nvPr/>
        </p:nvSpPr>
        <p:spPr>
          <a:xfrm>
            <a:off x="582827" y="428521"/>
            <a:ext cx="8109030" cy="1015663"/>
          </a:xfrm>
          <a:prstGeom prst="rect">
            <a:avLst/>
          </a:prstGeom>
          <a:noFill/>
        </p:spPr>
        <p:txBody>
          <a:bodyPr wrap="square" rtlCol="0">
            <a:spAutoFit/>
          </a:bodyPr>
          <a:lstStyle/>
          <a:p>
            <a:r>
              <a:rPr lang="en-IE" sz="6000" dirty="0">
                <a:solidFill>
                  <a:schemeClr val="bg1"/>
                </a:solidFill>
              </a:rPr>
              <a:t>Discrepancy Notice</a:t>
            </a:r>
          </a:p>
        </p:txBody>
      </p:sp>
    </p:spTree>
    <p:extLst>
      <p:ext uri="{BB962C8B-B14F-4D97-AF65-F5344CB8AC3E}">
        <p14:creationId xmlns:p14="http://schemas.microsoft.com/office/powerpoint/2010/main" val="2182262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838200" y="2055813"/>
            <a:ext cx="7761767" cy="4493538"/>
          </a:xfrm>
          <a:prstGeom prst="rect">
            <a:avLst/>
          </a:prstGeom>
          <a:noFill/>
        </p:spPr>
        <p:txBody>
          <a:bodyPr wrap="square" rtlCol="0">
            <a:spAutoFit/>
          </a:bodyPr>
          <a:lstStyle/>
          <a:p>
            <a:pPr marL="285750" indent="-285750">
              <a:buFont typeface="Arial" panose="020B0604020202020204" pitchFamily="34" charset="0"/>
              <a:buChar char="•"/>
            </a:pPr>
            <a:r>
              <a:rPr lang="en-IE" sz="2200" dirty="0"/>
              <a:t>Name.</a:t>
            </a:r>
          </a:p>
          <a:p>
            <a:pPr marL="285750" indent="-285750">
              <a:buFont typeface="Arial" panose="020B0604020202020204" pitchFamily="34" charset="0"/>
              <a:buChar char="•"/>
            </a:pPr>
            <a:endParaRPr lang="en-IE" sz="2200" dirty="0"/>
          </a:p>
          <a:p>
            <a:pPr marL="285750" indent="-285750">
              <a:buFont typeface="Arial" panose="020B0604020202020204" pitchFamily="34" charset="0"/>
              <a:buChar char="•"/>
            </a:pPr>
            <a:r>
              <a:rPr lang="en-IE" sz="2200" dirty="0"/>
              <a:t>Beneficial Owner Type.</a:t>
            </a:r>
          </a:p>
          <a:p>
            <a:pPr marL="285750" indent="-285750">
              <a:buFont typeface="Arial" panose="020B0604020202020204" pitchFamily="34" charset="0"/>
              <a:buChar char="•"/>
            </a:pPr>
            <a:endParaRPr lang="en-IE" sz="2200" dirty="0"/>
          </a:p>
          <a:p>
            <a:pPr marL="285750" indent="-285750">
              <a:buFont typeface="Arial" panose="020B0604020202020204" pitchFamily="34" charset="0"/>
              <a:buChar char="•"/>
            </a:pPr>
            <a:r>
              <a:rPr lang="en-IE" sz="2200" dirty="0"/>
              <a:t>Month &amp; Year of Birth.</a:t>
            </a:r>
          </a:p>
          <a:p>
            <a:pPr marL="285750" indent="-285750">
              <a:buFont typeface="Arial" panose="020B0604020202020204" pitchFamily="34" charset="0"/>
              <a:buChar char="•"/>
            </a:pPr>
            <a:endParaRPr lang="en-IE" sz="2200" dirty="0"/>
          </a:p>
          <a:p>
            <a:pPr marL="285750" indent="-285750">
              <a:buFont typeface="Arial" panose="020B0604020202020204" pitchFamily="34" charset="0"/>
              <a:buChar char="•"/>
            </a:pPr>
            <a:r>
              <a:rPr lang="en-IE" sz="2200" dirty="0"/>
              <a:t>Country of Residence.</a:t>
            </a:r>
          </a:p>
          <a:p>
            <a:pPr marL="285750" indent="-285750">
              <a:buFont typeface="Arial" panose="020B0604020202020204" pitchFamily="34" charset="0"/>
              <a:buChar char="•"/>
            </a:pPr>
            <a:endParaRPr lang="en-IE" sz="2200" dirty="0"/>
          </a:p>
          <a:p>
            <a:pPr marL="285750" indent="-285750">
              <a:buFont typeface="Arial" panose="020B0604020202020204" pitchFamily="34" charset="0"/>
              <a:buChar char="•"/>
            </a:pPr>
            <a:r>
              <a:rPr lang="en-IE" sz="2200" dirty="0"/>
              <a:t>Nationality.</a:t>
            </a:r>
          </a:p>
          <a:p>
            <a:pPr marL="285750" indent="-285750">
              <a:buFont typeface="Arial" panose="020B0604020202020204" pitchFamily="34" charset="0"/>
              <a:buChar char="•"/>
            </a:pPr>
            <a:endParaRPr lang="en-IE" sz="2200" dirty="0"/>
          </a:p>
          <a:p>
            <a:pPr marL="285750" indent="-285750">
              <a:buFont typeface="Arial" panose="020B0604020202020204" pitchFamily="34" charset="0"/>
              <a:buChar char="•"/>
            </a:pPr>
            <a:r>
              <a:rPr lang="en-IE" sz="2200" dirty="0"/>
              <a:t>Nature &amp; Extent of Interest Held.</a:t>
            </a:r>
          </a:p>
          <a:p>
            <a:pPr marL="285750" indent="-285750">
              <a:buFont typeface="Arial" panose="020B0604020202020204" pitchFamily="34" charset="0"/>
              <a:buChar char="•"/>
            </a:pPr>
            <a:endParaRPr lang="en-IE" sz="2200" dirty="0"/>
          </a:p>
          <a:p>
            <a:pPr marL="285750" indent="-285750">
              <a:buFont typeface="Arial" panose="020B0604020202020204" pitchFamily="34" charset="0"/>
              <a:buChar char="•"/>
            </a:pPr>
            <a:r>
              <a:rPr lang="en-IE" sz="2200" dirty="0"/>
              <a:t>Information relating to a minor is not disclosed.</a:t>
            </a:r>
          </a:p>
        </p:txBody>
      </p:sp>
      <p:sp>
        <p:nvSpPr>
          <p:cNvPr id="3" name="TextBox 2">
            <a:extLst>
              <a:ext uri="{FF2B5EF4-FFF2-40B4-BE49-F238E27FC236}">
                <a16:creationId xmlns:a16="http://schemas.microsoft.com/office/drawing/2014/main" id="{158947A6-6017-4EFD-BD5E-834F628F3846}"/>
              </a:ext>
            </a:extLst>
          </p:cNvPr>
          <p:cNvSpPr txBox="1"/>
          <p:nvPr/>
        </p:nvSpPr>
        <p:spPr>
          <a:xfrm>
            <a:off x="614029" y="365125"/>
            <a:ext cx="8210107" cy="1323439"/>
          </a:xfrm>
          <a:prstGeom prst="rect">
            <a:avLst/>
          </a:prstGeom>
          <a:noFill/>
        </p:spPr>
        <p:txBody>
          <a:bodyPr wrap="square" rtlCol="0">
            <a:spAutoFit/>
          </a:bodyPr>
          <a:lstStyle/>
          <a:p>
            <a:r>
              <a:rPr lang="en-IE" sz="4000" dirty="0">
                <a:solidFill>
                  <a:schemeClr val="bg1"/>
                </a:solidFill>
              </a:rPr>
              <a:t>Information Provided to Designated Persons</a:t>
            </a:r>
          </a:p>
        </p:txBody>
      </p:sp>
    </p:spTree>
    <p:extLst>
      <p:ext uri="{BB962C8B-B14F-4D97-AF65-F5344CB8AC3E}">
        <p14:creationId xmlns:p14="http://schemas.microsoft.com/office/powerpoint/2010/main" val="181699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7292BC-4749-4316-A768-F02CC5A79398}"/>
              </a:ext>
            </a:extLst>
          </p:cNvPr>
          <p:cNvSpPr>
            <a:spLocks noGrp="1"/>
          </p:cNvSpPr>
          <p:nvPr>
            <p:ph type="title"/>
          </p:nvPr>
        </p:nvSpPr>
        <p:spPr/>
        <p:txBody>
          <a:bodyPr/>
          <a:lstStyle/>
          <a:p>
            <a:endParaRPr lang="en-IE"/>
          </a:p>
        </p:txBody>
      </p:sp>
      <p:pic>
        <p:nvPicPr>
          <p:cNvPr id="4" name="Picture 3">
            <a:extLst>
              <a:ext uri="{FF2B5EF4-FFF2-40B4-BE49-F238E27FC236}">
                <a16:creationId xmlns:a16="http://schemas.microsoft.com/office/drawing/2014/main" id="{DFA657F3-2742-43A0-A522-96B81A4CDEC7}"/>
              </a:ext>
            </a:extLst>
          </p:cNvPr>
          <p:cNvPicPr>
            <a:picLocks noChangeAspect="1"/>
          </p:cNvPicPr>
          <p:nvPr/>
        </p:nvPicPr>
        <p:blipFill>
          <a:blip r:embed="rId2"/>
          <a:stretch>
            <a:fillRect/>
          </a:stretch>
        </p:blipFill>
        <p:spPr>
          <a:xfrm>
            <a:off x="-90182" y="0"/>
            <a:ext cx="12372363" cy="1872706"/>
          </a:xfrm>
          <a:prstGeom prst="rect">
            <a:avLst/>
          </a:prstGeom>
        </p:spPr>
      </p:pic>
      <p:sp>
        <p:nvSpPr>
          <p:cNvPr id="2" name="TextBox 1">
            <a:extLst>
              <a:ext uri="{FF2B5EF4-FFF2-40B4-BE49-F238E27FC236}">
                <a16:creationId xmlns:a16="http://schemas.microsoft.com/office/drawing/2014/main" id="{6F312B9C-A360-4FD4-BD3E-2ACDDA1A9ABD}"/>
              </a:ext>
            </a:extLst>
          </p:cNvPr>
          <p:cNvSpPr txBox="1"/>
          <p:nvPr/>
        </p:nvSpPr>
        <p:spPr>
          <a:xfrm>
            <a:off x="838200" y="2055813"/>
            <a:ext cx="7761767" cy="3785652"/>
          </a:xfrm>
          <a:prstGeom prst="rect">
            <a:avLst/>
          </a:prstGeom>
          <a:noFill/>
        </p:spPr>
        <p:txBody>
          <a:bodyPr wrap="square" rtlCol="0">
            <a:spAutoFit/>
          </a:bodyPr>
          <a:lstStyle/>
          <a:p>
            <a:pPr marL="285750" indent="-285750">
              <a:buFont typeface="Arial" panose="020B0604020202020204" pitchFamily="34" charset="0"/>
              <a:buChar char="•"/>
            </a:pPr>
            <a:r>
              <a:rPr lang="en-IE" sz="2400" dirty="0"/>
              <a:t>Information relating to a minor who is a beneficial owner must be requested in writing.</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Form available on website: ‘CRBOT minor information access request’. Submit via </a:t>
            </a:r>
            <a:r>
              <a:rPr lang="en-IE" sz="2400" dirty="0" err="1"/>
              <a:t>MyEnquiries</a:t>
            </a:r>
            <a:r>
              <a:rPr lang="en-IE" sz="2400" dirty="0"/>
              <a:t> on ROS.</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You must contend why it is in the ‘public interest’ that minor information must be disclosed.</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r>
              <a:rPr lang="en-IE" sz="2400" dirty="0"/>
              <a:t>Registrar will consider application and respond.</a:t>
            </a:r>
          </a:p>
        </p:txBody>
      </p:sp>
      <p:sp>
        <p:nvSpPr>
          <p:cNvPr id="3" name="TextBox 2">
            <a:extLst>
              <a:ext uri="{FF2B5EF4-FFF2-40B4-BE49-F238E27FC236}">
                <a16:creationId xmlns:a16="http://schemas.microsoft.com/office/drawing/2014/main" id="{158947A6-6017-4EFD-BD5E-834F628F3846}"/>
              </a:ext>
            </a:extLst>
          </p:cNvPr>
          <p:cNvSpPr txBox="1"/>
          <p:nvPr/>
        </p:nvSpPr>
        <p:spPr>
          <a:xfrm>
            <a:off x="614029" y="551632"/>
            <a:ext cx="8210107" cy="769441"/>
          </a:xfrm>
          <a:prstGeom prst="rect">
            <a:avLst/>
          </a:prstGeom>
          <a:noFill/>
        </p:spPr>
        <p:txBody>
          <a:bodyPr wrap="square" rtlCol="0">
            <a:spAutoFit/>
          </a:bodyPr>
          <a:lstStyle/>
          <a:p>
            <a:r>
              <a:rPr lang="en-IE" sz="4400" dirty="0">
                <a:solidFill>
                  <a:schemeClr val="bg1"/>
                </a:solidFill>
              </a:rPr>
              <a:t>Beneficial Owners that are Minors</a:t>
            </a:r>
          </a:p>
        </p:txBody>
      </p:sp>
    </p:spTree>
    <p:extLst>
      <p:ext uri="{BB962C8B-B14F-4D97-AF65-F5344CB8AC3E}">
        <p14:creationId xmlns:p14="http://schemas.microsoft.com/office/powerpoint/2010/main" val="681022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e62af2f156934d1aab35222180c5fbb1 xmlns="11cc40cb-cf12-498b-bb3b-68afc5983e03">
      <Terms xmlns="http://schemas.microsoft.com/office/infopath/2007/PartnerControls">
        <TermInfo xmlns="http://schemas.microsoft.com/office/infopath/2007/PartnerControls">
          <TermName xmlns="http://schemas.microsoft.com/office/infopath/2007/PartnerControls">Team Site</TermName>
          <TermId xmlns="http://schemas.microsoft.com/office/infopath/2007/PartnerControls">7ab883f5-c63f-45c5-b7fe-996a6f230b0b</TermId>
        </TermInfo>
      </Terms>
    </e62af2f156934d1aab35222180c5fbb1>
    <f62107d924a7469492625f91956e46a6 xmlns="11cc40cb-cf12-498b-bb3b-68afc5983e03">
      <Terms xmlns="http://schemas.microsoft.com/office/infopath/2007/PartnerControls">
        <TermInfo xmlns="http://schemas.microsoft.com/office/infopath/2007/PartnerControls">
          <TermName xmlns="http://schemas.microsoft.com/office/infopath/2007/PartnerControls">Conferences</TermName>
          <TermId xmlns="http://schemas.microsoft.com/office/infopath/2007/PartnerControls">3cc65865-94b5-4dec-9840-331e4530c437</TermId>
        </TermInfo>
      </Terms>
    </f62107d924a7469492625f91956e46a6>
    <ade64af1c6a24cfdbe8da7f962b31d74 xmlns="11cc40cb-cf12-498b-bb3b-68afc5983e03">
      <Terms xmlns="http://schemas.microsoft.com/office/infopath/2007/PartnerControls"/>
    </ade64af1c6a24cfdbe8da7f962b31d74>
    <e9be08524f454d8b979862330e952271 xmlns="11cc40cb-cf12-498b-bb3b-68afc5983e03">
      <Terms xmlns="http://schemas.microsoft.com/office/infopath/2007/PartnerControls">
        <TermInfo xmlns="http://schemas.microsoft.com/office/infopath/2007/PartnerControls">
          <TermName xmlns="http://schemas.microsoft.com/office/infopath/2007/PartnerControls">Personal Division</TermName>
          <TermId xmlns="http://schemas.microsoft.com/office/infopath/2007/PartnerControls">336ec6f9-7edc-4a55-9a69-13aaa748b83d</TermId>
        </TermInfo>
      </Terms>
    </e9be08524f454d8b979862330e952271>
    <l29cd52af9b640b690e3347aa75f97a9 xmlns="11cc40cb-cf12-498b-bb3b-68afc5983e03">
      <Terms xmlns="http://schemas.microsoft.com/office/infopath/2007/PartnerControls">
        <TermInfo xmlns="http://schemas.microsoft.com/office/infopath/2007/PartnerControls">
          <TermName xmlns="http://schemas.microsoft.com/office/infopath/2007/PartnerControls">Divisional Office</TermName>
          <TermId xmlns="http://schemas.microsoft.com/office/infopath/2007/PartnerControls">776213dc-fa95-4e0b-8c8b-4ee0e059c773</TermId>
        </TermInfo>
      </Terms>
    </l29cd52af9b640b690e3347aa75f97a9>
    <TaxCatchAll xmlns="11cc40cb-cf12-498b-bb3b-68afc5983e03">
      <Value>144</Value>
      <Value>3</Value>
      <Value>2</Value>
      <Value>1</Value>
      <Value>70</Value>
    </TaxCatchAll>
    <nb82aa7489a64919aab5fd247ffa0d1e xmlns="11cc40cb-cf12-498b-bb3b-68afc5983e03">
      <Terms xmlns="http://schemas.microsoft.com/office/infopath/2007/PartnerControls">
        <TermInfo xmlns="http://schemas.microsoft.com/office/infopath/2007/PartnerControls">
          <TermName xmlns="http://schemas.microsoft.com/office/infopath/2007/PartnerControls">Communications Unit</TermName>
          <TermId xmlns="http://schemas.microsoft.com/office/infopath/2007/PartnerControls">b6417826-558d-4f3e-ae31-ea20ebecdde8</TermId>
        </TermInfo>
      </Terms>
    </nb82aa7489a64919aab5fd247ffa0d1e>
  </documentManagement>
</p:properties>
</file>

<file path=customXml/item3.xml><?xml version="1.0" encoding="utf-8"?>
<ct:contentTypeSchema xmlns:ct="http://schemas.microsoft.com/office/2006/metadata/contentType" xmlns:ma="http://schemas.microsoft.com/office/2006/metadata/properties/metaAttributes" ct:_="" ma:_="" ma:contentTypeName="PowerPoint presentation" ma:contentTypeID="0x010100852E11B2A94E4937B655CB4FCD918453005FA75F085205413EA3615870986D06170061654185F2DD4340B4F9F5591EB51D0F" ma:contentTypeVersion="66" ma:contentTypeDescription="" ma:contentTypeScope="" ma:versionID="7f6efd4abf2ff42ae9478602f226eaa9">
  <xsd:schema xmlns:xsd="http://www.w3.org/2001/XMLSchema" xmlns:xs="http://www.w3.org/2001/XMLSchema" xmlns:p="http://schemas.microsoft.com/office/2006/metadata/properties" xmlns:ns2="11cc40cb-cf12-498b-bb3b-68afc5983e03" targetNamespace="http://schemas.microsoft.com/office/2006/metadata/properties" ma:root="true" ma:fieldsID="84e6579e5c06028431db1ce1a1324eeb" ns2:_="">
    <xsd:import namespace="11cc40cb-cf12-498b-bb3b-68afc5983e03"/>
    <xsd:element name="properties">
      <xsd:complexType>
        <xsd:sequence>
          <xsd:element name="documentManagement">
            <xsd:complexType>
              <xsd:all>
                <xsd:element ref="ns2:e9be08524f454d8b979862330e952271" minOccurs="0"/>
                <xsd:element ref="ns2:TaxCatchAll" minOccurs="0"/>
                <xsd:element ref="ns2:TaxCatchAllLabel" minOccurs="0"/>
                <xsd:element ref="ns2:l29cd52af9b640b690e3347aa75f97a9" minOccurs="0"/>
                <xsd:element ref="ns2:ade64af1c6a24cfdbe8da7f962b31d74" minOccurs="0"/>
                <xsd:element ref="ns2:e62af2f156934d1aab35222180c5fbb1" minOccurs="0"/>
                <xsd:element ref="ns2:nb82aa7489a64919aab5fd247ffa0d1e" minOccurs="0"/>
                <xsd:element ref="ns2:f62107d924a7469492625f91956e46a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cc40cb-cf12-498b-bb3b-68afc5983e03" elementFormDefault="qualified">
    <xsd:import namespace="http://schemas.microsoft.com/office/2006/documentManagement/types"/>
    <xsd:import namespace="http://schemas.microsoft.com/office/infopath/2007/PartnerControls"/>
    <xsd:element name="e9be08524f454d8b979862330e952271" ma:index="8" nillable="true" ma:taxonomy="true" ma:internalName="e9be08524f454d8b979862330e952271" ma:taxonomyFieldName="nascDivision" ma:displayName="Division" ma:fieldId="{e9be0852-4f45-4d8b-9798-62330e952271}" ma:sspId="466d30fb-96d2-4a15-b6ad-75cede2d080a" ma:termSetId="9be7066c-d2d4-4f32-809f-3439c8c34a36"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60c78924-7eb8-485a-8497-b9dcb177890e}" ma:internalName="TaxCatchAll" ma:showField="CatchAllData" ma:web="11cc40cb-cf12-498b-bb3b-68afc5983e0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60c78924-7eb8-485a-8497-b9dcb177890e}" ma:internalName="TaxCatchAllLabel" ma:readOnly="true" ma:showField="CatchAllDataLabel" ma:web="11cc40cb-cf12-498b-bb3b-68afc5983e03">
      <xsd:complexType>
        <xsd:complexContent>
          <xsd:extension base="dms:MultiChoiceLookup">
            <xsd:sequence>
              <xsd:element name="Value" type="dms:Lookup" maxOccurs="unbounded" minOccurs="0" nillable="true"/>
            </xsd:sequence>
          </xsd:extension>
        </xsd:complexContent>
      </xsd:complexType>
    </xsd:element>
    <xsd:element name="l29cd52af9b640b690e3347aa75f97a9" ma:index="12" nillable="true" ma:taxonomy="true" ma:internalName="l29cd52af9b640b690e3347aa75f97a9" ma:taxonomyFieldName="nascBranch" ma:displayName="Branch" ma:fieldId="{529cd52a-f9b6-40b6-90e3-347aa75f97a9}" ma:sspId="466d30fb-96d2-4a15-b6ad-75cede2d080a" ma:termSetId="af1c7d35-25ab-45c8-bad2-6b4dad3d92d4" ma:anchorId="00000000-0000-0000-0000-000000000000" ma:open="false" ma:isKeyword="false">
      <xsd:complexType>
        <xsd:sequence>
          <xsd:element ref="pc:Terms" minOccurs="0" maxOccurs="1"/>
        </xsd:sequence>
      </xsd:complexType>
    </xsd:element>
    <xsd:element name="ade64af1c6a24cfdbe8da7f962b31d74" ma:index="14" nillable="true" ma:taxonomy="true" ma:internalName="ade64af1c6a24cfdbe8da7f962b31d74" ma:taxonomyFieldName="nascUnit" ma:displayName="Unit" ma:fieldId="{ade64af1-c6a2-4cfd-be8d-a7f962b31d74}" ma:sspId="466d30fb-96d2-4a15-b6ad-75cede2d080a" ma:termSetId="a2efc30a-d818-4683-bc07-ff44ec6f5486" ma:anchorId="00000000-0000-0000-0000-000000000000" ma:open="false" ma:isKeyword="false">
      <xsd:complexType>
        <xsd:sequence>
          <xsd:element ref="pc:Terms" minOccurs="0" maxOccurs="1"/>
        </xsd:sequence>
      </xsd:complexType>
    </xsd:element>
    <xsd:element name="e62af2f156934d1aab35222180c5fbb1" ma:index="16" nillable="true" ma:taxonomy="true" ma:internalName="e62af2f156934d1aab35222180c5fbb1" ma:taxonomyFieldName="nascSiteType" ma:displayName="Site Type" ma:fieldId="{e62af2f1-5693-4d1a-ab35-222180c5fbb1}" ma:sspId="466d30fb-96d2-4a15-b6ad-75cede2d080a" ma:termSetId="9c2f7ba3-7c06-4b18-be0b-9494f9717f3e" ma:anchorId="00000000-0000-0000-0000-000000000000" ma:open="false" ma:isKeyword="false">
      <xsd:complexType>
        <xsd:sequence>
          <xsd:element ref="pc:Terms" minOccurs="0" maxOccurs="1"/>
        </xsd:sequence>
      </xsd:complexType>
    </xsd:element>
    <xsd:element name="nb82aa7489a64919aab5fd247ffa0d1e" ma:index="18" nillable="true" ma:taxonomy="true" ma:internalName="nb82aa7489a64919aab5fd247ffa0d1e" ma:taxonomyFieldName="nascCategory" ma:displayName="Category" ma:fieldId="{7b82aa74-89a6-4919-aab5-fd247ffa0d1e}" ma:sspId="466d30fb-96d2-4a15-b6ad-75cede2d080a" ma:termSetId="7c91e1d8-d051-4bb4-a48c-c4e0d4c4fb66" ma:anchorId="00000000-0000-0000-0000-000000000000" ma:open="false" ma:isKeyword="false">
      <xsd:complexType>
        <xsd:sequence>
          <xsd:element ref="pc:Terms" minOccurs="0" maxOccurs="1"/>
        </xsd:sequence>
      </xsd:complexType>
    </xsd:element>
    <xsd:element name="f62107d924a7469492625f91956e46a6" ma:index="20" nillable="true" ma:taxonomy="true" ma:internalName="f62107d924a7469492625f91956e46a6" ma:taxonomyFieldName="nascSubCategory" ma:displayName="Sub Category" ma:fieldId="{f62107d9-24a7-4694-9262-5f91956e46a6}" ma:sspId="466d30fb-96d2-4a15-b6ad-75cede2d080a" ma:termSetId="7c91e1d8-d051-4bb4-a48c-c4e0d4c4fb6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D71D1-A85A-45E4-97B2-442876E7AEFD}">
  <ds:schemaRefs>
    <ds:schemaRef ds:uri="http://schemas.microsoft.com/sharepoint/v3/contenttype/forms"/>
  </ds:schemaRefs>
</ds:datastoreItem>
</file>

<file path=customXml/itemProps2.xml><?xml version="1.0" encoding="utf-8"?>
<ds:datastoreItem xmlns:ds="http://schemas.openxmlformats.org/officeDocument/2006/customXml" ds:itemID="{43DE6C07-36FF-4B26-BB3D-196C67012D32}">
  <ds:schemaRefs>
    <ds:schemaRef ds:uri="http://schemas.microsoft.com/office/infopath/2007/PartnerControls"/>
    <ds:schemaRef ds:uri="http://purl.org/dc/dcmitype/"/>
    <ds:schemaRef ds:uri="http://purl.org/dc/elements/1.1/"/>
    <ds:schemaRef ds:uri="http://purl.org/dc/terms/"/>
    <ds:schemaRef ds:uri="http://schemas.openxmlformats.org/package/2006/metadata/core-properties"/>
    <ds:schemaRef ds:uri="http://schemas.microsoft.com/office/2006/documentManagement/types"/>
    <ds:schemaRef ds:uri="11cc40cb-cf12-498b-bb3b-68afc5983e0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9AAB7F6-64FC-4F36-B729-626CD86AC9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cc40cb-cf12-498b-bb3b-68afc5983e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517</TotalTime>
  <Words>750</Words>
  <Application>Microsoft Office PowerPoint</Application>
  <PresentationFormat>Widescreen</PresentationFormat>
  <Paragraphs>90</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1</vt:lpstr>
      <vt:lpstr>2</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O'Riordan, Katie</dc:creator>
  <cp:lastModifiedBy>James X. Good</cp:lastModifiedBy>
  <cp:revision>22</cp:revision>
  <dcterms:created xsi:type="dcterms:W3CDTF">2020-11-04T13:50:52Z</dcterms:created>
  <dcterms:modified xsi:type="dcterms:W3CDTF">2022-09-21T10:28:38Z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0x010100852E11B2A94E4937B655CB4FCD918453005FA75F085205413EA3615870986D06170061654185F2DD4340B4F9F5591EB51D0F</vt:lpwstr>
  </property>
  <property fmtid="{D5CDD505-2E9C-101B-9397-08002B2CF9AE}" pid="3" name="Author">
    <vt:lpwstr>59;#i:0#.w|revenuedomain\pward000</vt:lpwstr>
  </property>
  <property fmtid="{D5CDD505-2E9C-101B-9397-08002B2CF9AE}" pid="4" name="FileLeafRef">
    <vt:lpwstr>Blank presentation Pp.pptx</vt:lpwstr>
  </property>
  <property fmtid="{D5CDD505-2E9C-101B-9397-08002B2CF9AE}" pid="5" name="Editor">
    <vt:lpwstr>59;#i:0#.w|revenuedomain\pward000</vt:lpwstr>
  </property>
  <property fmtid="{D5CDD505-2E9C-101B-9397-08002B2CF9AE}" pid="6" name="nascSubCategory">
    <vt:lpwstr>144;#Conferences|3cc65865-94b5-4dec-9840-331e4530c437</vt:lpwstr>
  </property>
  <property fmtid="{D5CDD505-2E9C-101B-9397-08002B2CF9AE}" pid="7" name="nascBranch">
    <vt:lpwstr>2;#Divisional Office|776213dc-fa95-4e0b-8c8b-4ee0e059c773</vt:lpwstr>
  </property>
  <property fmtid="{D5CDD505-2E9C-101B-9397-08002B2CF9AE}" pid="8" name="nascSiteType">
    <vt:lpwstr>1;#Team Site|7ab883f5-c63f-45c5-b7fe-996a6f230b0b</vt:lpwstr>
  </property>
  <property fmtid="{D5CDD505-2E9C-101B-9397-08002B2CF9AE}" pid="9" name="nascDivision">
    <vt:lpwstr>3;#Personal Division|336ec6f9-7edc-4a55-9a69-13aaa748b83d</vt:lpwstr>
  </property>
  <property fmtid="{D5CDD505-2E9C-101B-9397-08002B2CF9AE}" pid="10" name="nascCategory">
    <vt:lpwstr>70;#Communications Unit|b6417826-558d-4f3e-ae31-ea20ebecdde8</vt:lpwstr>
  </property>
  <property fmtid="{D5CDD505-2E9C-101B-9397-08002B2CF9AE}" pid="11" name="nascUnit">
    <vt:lpwstr/>
  </property>
</Properties>
</file>