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7" r:id="rId5"/>
    <p:sldId id="359" r:id="rId6"/>
    <p:sldId id="327" r:id="rId7"/>
    <p:sldId id="288" r:id="rId8"/>
    <p:sldId id="325" r:id="rId9"/>
    <p:sldId id="326" r:id="rId10"/>
    <p:sldId id="368" r:id="rId11"/>
    <p:sldId id="363" r:id="rId12"/>
    <p:sldId id="302" r:id="rId13"/>
    <p:sldId id="293" r:id="rId14"/>
    <p:sldId id="323" r:id="rId15"/>
    <p:sldId id="30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7" autoAdjust="0"/>
    <p:restoredTop sz="84416" autoAdjust="0"/>
  </p:normalViewPr>
  <p:slideViewPr>
    <p:cSldViewPr snapToGrid="0">
      <p:cViewPr varScale="1">
        <p:scale>
          <a:sx n="56" d="100"/>
          <a:sy n="56" d="100"/>
        </p:scale>
        <p:origin x="10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76"/>
    </p:cViewPr>
  </p:sorterViewPr>
  <p:notesViewPr>
    <p:cSldViewPr snapToGrid="0">
      <p:cViewPr>
        <p:scale>
          <a:sx n="100" d="100"/>
          <a:sy n="100" d="100"/>
        </p:scale>
        <p:origin x="1890" y="-12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11D9F-A131-41DC-B771-F2255D63C91A}" type="datetimeFigureOut">
              <a:rPr lang="en-IE" smtClean="0"/>
              <a:t>21/09/2022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991FC-AFE0-4F2C-84E5-3DD11C7E71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2091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CB826302-ED8A-49A1-947D-EF7004C65E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08216931-9FAA-4102-9004-47B404E8D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dirty="0"/>
          </a:p>
          <a:p>
            <a:endParaRPr lang="en-IE" altLang="en-US" b="0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EA14F8FA-3CBF-435D-B48D-E182E34AF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26D389-E072-40B1-8E67-71650E8AD8C6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E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6E419F3E-6F5A-4666-823F-53AFDFAC47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7309D576-C587-4915-AEEA-18AB03D36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dirty="0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2E01B64F-0C4A-471D-8916-4DEC4AB917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29E271-76A5-4150-9EB6-26803A1A48CD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BAEA7A22-0AF7-47F8-B457-1471C71AC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42FFA9DC-9888-4CCF-B49F-278FB156E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AE7E3805-1328-4836-B3F4-A1EB8703DD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DC31C3-1124-4EFC-8E05-16D957B09DA0}" type="slidenum">
              <a:rPr lang="en-IE" altLang="en-US" sz="1200" smtClean="0"/>
              <a:pPr/>
              <a:t>11</a:t>
            </a:fld>
            <a:endParaRPr lang="en-IE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A8F4E591-52AF-4F96-B0DC-3A50705F73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6BA6DD8D-C960-4CA6-A48D-BB3BB2B82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DDFE12DB-357C-40C4-904E-63EA05BDA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1E1AE3-A592-4F53-B05B-C5DD13E242C6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I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FEEE0DB-E9AA-4BB8-BC9E-572C3910B6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274B22C-0474-473C-A216-4FA59CDCC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b="1" dirty="0"/>
          </a:p>
          <a:p>
            <a:endParaRPr lang="en-IE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0AF251E-5634-400A-A47A-B31AF13AAE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B2EDB5-D1F0-4AD2-B52F-A4019D18F0EF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E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477F24C-CC65-40C4-81B5-783D24B8F7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446ECAFE-6A04-474F-8FDF-80912FA13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CF041A5-FE19-4D30-914F-E7F0BC9F68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FBE21B-3C6C-49AB-B01D-E182716520F1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E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9DC6F12-97A2-49CE-9188-996AE6977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F2988EA6-EE89-4A03-BAC0-2419F4B21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AD87ADC-C96E-4046-98FB-E7A331E0BE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CB6F31-5A3B-4B41-93C8-A77761EFFBF4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E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79146B2A-A882-4A9A-A462-2D9426E36E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65DBDF09-8EF9-406F-80ED-00242F51F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2CB8C8AB-C212-447E-818A-0F55879AB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C72457-D497-4A97-8580-236F1DA22166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E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8E7EF5F8-8335-4146-BC76-7FB8642F63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9DA789E3-C3CE-4A21-A733-976972822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dirty="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987F169B-40D8-48F2-8E2A-0F6CB744D0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661995-CC57-4793-8F06-A4B801443469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E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991FC-AFE0-4F2C-84E5-3DD11C7E7193}" type="slidenum">
              <a:rPr lang="en-IE" smtClean="0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01952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B2EC6E5C-3893-4F10-A3B8-A5465595B5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A497FCD1-8AF4-4826-A7D0-A18BBA88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IE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8E838985-6B12-43E7-AD76-516DA784F9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E38AAE-C5FB-49C7-90BE-DF4FDC10509C}" type="slidenum">
              <a:rPr kumimoji="0" lang="en-I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589C0E95-AFE0-47B5-8AFB-C683FE1E56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733B4152-BC96-402B-9A2F-77625CBC1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CC55B73B-36FB-4373-9CC9-B46B4730B5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217E8E7-9A23-48D9-94C4-AB60866CB1CC}" type="slidenum">
              <a:rPr lang="en-IE" altLang="en-US" sz="1200" smtClean="0"/>
              <a:pPr/>
              <a:t>9</a:t>
            </a:fld>
            <a:endParaRPr lang="en-IE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6E9CA8D0-8960-4B6C-A911-FDD985600732}"/>
              </a:ext>
            </a:extLst>
          </p:cNvPr>
          <p:cNvSpPr/>
          <p:nvPr/>
        </p:nvSpPr>
        <p:spPr>
          <a:xfrm>
            <a:off x="304801" y="228601"/>
            <a:ext cx="11595100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EDBE45B8-6F88-4225-80EF-2B3F2EA8985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5354639"/>
            <a:ext cx="11631083" cy="1330325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5C669734-66AF-408C-AB15-9C6D278330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B070FBA4-8756-492A-A1E3-D20AFE5920A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3DF6A794-33EA-45E9-990B-0000A607FD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CFE4B5C2-88F2-43B0-AEAD-FA340AD3B7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 useBgFill="1">
          <p:nvSpPr>
            <p:cNvPr id="10" name="Freeform 10">
              <a:extLst>
                <a:ext uri="{FF2B5EF4-FFF2-40B4-BE49-F238E27FC236}">
                  <a16:creationId xmlns:a16="http://schemas.microsoft.com/office/drawing/2014/main" id="{40B8B99D-0D69-4A03-B4E1-0B34C80F32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8C273EB-267A-4507-A0C4-3056BD98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5266A92-3C58-438C-8C3E-05017904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52E9531-5E96-402B-ABDC-D11AD40C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67B7B-191B-4E3E-96C1-EE8A66EA85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992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9D8B-8AB0-498A-8528-94D1BF03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75254-D49C-40C8-8F0F-59E574B5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DAF33-265D-43A2-BAD2-DEE2C376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B807B-45F5-47D3-9DF2-FAD36B700D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65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5281DCD4-8489-4603-BD45-A0A7490AE7D0}"/>
              </a:ext>
            </a:extLst>
          </p:cNvPr>
          <p:cNvSpPr/>
          <p:nvPr/>
        </p:nvSpPr>
        <p:spPr bwMode="hidden">
          <a:xfrm>
            <a:off x="304801" y="228601"/>
            <a:ext cx="11595100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18A4E280-1CEE-4D0E-87FB-C306A346257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714376"/>
            <a:ext cx="11631083" cy="1331913"/>
            <a:chOff x="-3905250" y="4294188"/>
            <a:chExt cx="13011150" cy="1892300"/>
          </a:xfrm>
        </p:grpSpPr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4494CC8F-5B48-4DF7-A5D6-9B8D115992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3DF52304-47F3-42A4-B47C-7258D118B8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AFAED594-C572-4AAA-9F2A-5FEA928683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180DC4FD-7AAF-4EB4-B6C3-5FE5F9831A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 useBgFill="1">
          <p:nvSpPr>
            <p:cNvPr id="10" name="Freeform 25">
              <a:extLst>
                <a:ext uri="{FF2B5EF4-FFF2-40B4-BE49-F238E27FC236}">
                  <a16:creationId xmlns:a16="http://schemas.microsoft.com/office/drawing/2014/main" id="{23C48862-ED24-4B53-985D-4BFC9070BD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8CE56AC-8878-4BEC-8CE7-361AAD44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86A7DEE-A4C5-4D58-87C9-F1940B3B0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39E9A1D-4BFD-446B-8A48-48D6E50C4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F0A9E-2BAD-4C6D-80C8-3DDA7A878A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398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48A25-95EF-40B2-B8D0-4DBB6712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D829-822B-4114-9612-479AFDB83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F5138-0B16-46C4-9B69-705C8C29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09750-04D9-4327-8C52-B5023029DC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01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2CE05853-9472-44F9-AC38-CBD8D955CBB5}"/>
              </a:ext>
            </a:extLst>
          </p:cNvPr>
          <p:cNvSpPr/>
          <p:nvPr/>
        </p:nvSpPr>
        <p:spPr>
          <a:xfrm>
            <a:off x="304801" y="228600"/>
            <a:ext cx="11595100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6DEAE0A3-8783-4BF0-ABFA-0448E9EB5AA9}"/>
              </a:ext>
            </a:extLst>
          </p:cNvPr>
          <p:cNvSpPr>
            <a:spLocks/>
          </p:cNvSpPr>
          <p:nvPr/>
        </p:nvSpPr>
        <p:spPr bwMode="hidden">
          <a:xfrm>
            <a:off x="8062384" y="4203701"/>
            <a:ext cx="383540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E" sz="1800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9B3E6F71-5A3E-4F8B-9089-C684EE5E131B}"/>
              </a:ext>
            </a:extLst>
          </p:cNvPr>
          <p:cNvSpPr>
            <a:spLocks/>
          </p:cNvSpPr>
          <p:nvPr/>
        </p:nvSpPr>
        <p:spPr bwMode="hidden">
          <a:xfrm>
            <a:off x="3492500" y="4075113"/>
            <a:ext cx="7393517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E" sz="180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13073AC5-8015-40E9-881D-CB60B329FA59}"/>
              </a:ext>
            </a:extLst>
          </p:cNvPr>
          <p:cNvSpPr>
            <a:spLocks/>
          </p:cNvSpPr>
          <p:nvPr/>
        </p:nvSpPr>
        <p:spPr bwMode="hidden">
          <a:xfrm>
            <a:off x="3771900" y="4087813"/>
            <a:ext cx="728980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E" sz="1800"/>
          </a:p>
        </p:txBody>
      </p:sp>
      <p:sp>
        <p:nvSpPr>
          <p:cNvPr id="8" name="Freeform 26">
            <a:extLst>
              <a:ext uri="{FF2B5EF4-FFF2-40B4-BE49-F238E27FC236}">
                <a16:creationId xmlns:a16="http://schemas.microsoft.com/office/drawing/2014/main" id="{B0F14C70-EDEA-4AC2-AE09-49E610D9FC29}"/>
              </a:ext>
            </a:extLst>
          </p:cNvPr>
          <p:cNvSpPr>
            <a:spLocks/>
          </p:cNvSpPr>
          <p:nvPr/>
        </p:nvSpPr>
        <p:spPr bwMode="hidden">
          <a:xfrm>
            <a:off x="7480301" y="4073526"/>
            <a:ext cx="4409017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E" sz="1800"/>
          </a:p>
        </p:txBody>
      </p:sp>
      <p:sp useBgFill="1">
        <p:nvSpPr>
          <p:cNvPr id="9" name="Freeform 10">
            <a:extLst>
              <a:ext uri="{FF2B5EF4-FFF2-40B4-BE49-F238E27FC236}">
                <a16:creationId xmlns:a16="http://schemas.microsoft.com/office/drawing/2014/main" id="{ED8C825B-BD02-4807-A8A0-CDA7BD5A267C}"/>
              </a:ext>
            </a:extLst>
          </p:cNvPr>
          <p:cNvSpPr>
            <a:spLocks/>
          </p:cNvSpPr>
          <p:nvPr/>
        </p:nvSpPr>
        <p:spPr bwMode="hidden">
          <a:xfrm>
            <a:off x="281517" y="4059239"/>
            <a:ext cx="11631083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E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929E6ED-7FBD-46DC-A85E-E9132BBC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BDEFDD4-EFF2-45BD-BAD8-C5A221C8B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11034E4-7588-406D-AF47-AF57E1F8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633F-A551-4315-9763-E5065A42B0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681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BACDE4-F2D5-4255-A0E1-37076289079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FA90B5-B96C-478E-9950-747D46723C6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8D038F-6E52-4531-82FE-1EA5A60880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C0C56-D108-4043-BA84-748B8F6199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81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17C1D0-079B-4B21-A452-0186F50C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7BAF52-6F32-47D7-A2D1-185A54B1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C460BE4-6B2D-46EF-AE14-34DD0860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530C-FFDD-40A4-9F2C-B52CDB1A87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21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3DBB86-385D-4C22-A898-217A9613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CE3002-41D8-42C7-A596-5D74CD46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0126E0-F44B-4D04-B26A-DDB00D60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E3C9-15B7-49AE-9FE1-D7D80E4939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36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4">
            <a:extLst>
              <a:ext uri="{FF2B5EF4-FFF2-40B4-BE49-F238E27FC236}">
                <a16:creationId xmlns:a16="http://schemas.microsoft.com/office/drawing/2014/main" id="{FDF0ED40-E4CF-4B52-BDDB-00D2B96DE6D1}"/>
              </a:ext>
            </a:extLst>
          </p:cNvPr>
          <p:cNvSpPr/>
          <p:nvPr/>
        </p:nvSpPr>
        <p:spPr>
          <a:xfrm>
            <a:off x="304801" y="228601"/>
            <a:ext cx="11595100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7E8F1400-EF54-4173-95B8-2F2B0ED0756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714376"/>
            <a:ext cx="11631083" cy="1330325"/>
            <a:chOff x="-3905251" y="4294188"/>
            <a:chExt cx="13027839" cy="1892300"/>
          </a:xfrm>
        </p:grpSpPr>
        <p:sp>
          <p:nvSpPr>
            <p:cNvPr id="4" name="Freeform 14">
              <a:extLst>
                <a:ext uri="{FF2B5EF4-FFF2-40B4-BE49-F238E27FC236}">
                  <a16:creationId xmlns:a16="http://schemas.microsoft.com/office/drawing/2014/main" id="{12BE63A7-EA3B-40FD-A28B-1F5D0A802C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7CDC6A50-F9A2-4ABF-8F37-F49FEC7E93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DBD39A74-5CE2-4498-8102-76CEFCC597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6843D8D0-C07C-4DC7-941A-18FF651311D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 useBgFill="1">
          <p:nvSpPr>
            <p:cNvPr id="8" name="Freeform 25">
              <a:extLst>
                <a:ext uri="{FF2B5EF4-FFF2-40B4-BE49-F238E27FC236}">
                  <a16:creationId xmlns:a16="http://schemas.microsoft.com/office/drawing/2014/main" id="{FD95A1F8-4D60-41BD-8444-47F4B13757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</p:grp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62B815AF-E01B-4EBB-B75F-F1ED76DF7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8295BF2-017D-4DBC-956C-80CC40BE1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6637216-AF3C-43BE-834F-8F154F57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C85BE-0666-4E06-AFAC-346C33556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304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>
            <a:extLst>
              <a:ext uri="{FF2B5EF4-FFF2-40B4-BE49-F238E27FC236}">
                <a16:creationId xmlns:a16="http://schemas.microsoft.com/office/drawing/2014/main" id="{C3BB79B8-424F-4C20-9891-25219324F3F3}"/>
              </a:ext>
            </a:extLst>
          </p:cNvPr>
          <p:cNvSpPr/>
          <p:nvPr/>
        </p:nvSpPr>
        <p:spPr>
          <a:xfrm>
            <a:off x="304801" y="228601"/>
            <a:ext cx="11595100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pSp>
        <p:nvGrpSpPr>
          <p:cNvPr id="6" name="Group 23">
            <a:extLst>
              <a:ext uri="{FF2B5EF4-FFF2-40B4-BE49-F238E27FC236}">
                <a16:creationId xmlns:a16="http://schemas.microsoft.com/office/drawing/2014/main" id="{BBD62812-5F92-49BC-851A-6A772EFC7A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714376"/>
            <a:ext cx="11631083" cy="1331913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7B9020E0-0859-478E-9686-15302766F0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B4A5F872-8598-4895-B840-6899EF7670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55F7C1C1-084E-419A-8ABE-2BD7806935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FAC5D873-809F-4E78-8901-A43A60749B4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 useBgFill="1">
          <p:nvSpPr>
            <p:cNvPr id="11" name="Freeform 25">
              <a:extLst>
                <a:ext uri="{FF2B5EF4-FFF2-40B4-BE49-F238E27FC236}">
                  <a16:creationId xmlns:a16="http://schemas.microsoft.com/office/drawing/2014/main" id="{F10D64AC-F671-444E-A2F4-487537B66DA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D2337C1A-036E-4D93-982C-EA0D8F6D4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F787F1E7-458E-4ED5-A45A-5747D6154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C25379C-A7C9-4D05-B85A-89495D91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4190-4097-412C-801D-38E404F036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75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>
            <a:extLst>
              <a:ext uri="{FF2B5EF4-FFF2-40B4-BE49-F238E27FC236}">
                <a16:creationId xmlns:a16="http://schemas.microsoft.com/office/drawing/2014/main" id="{E160A0CB-7CF4-4ED3-8318-6B6B8B96F32D}"/>
              </a:ext>
            </a:extLst>
          </p:cNvPr>
          <p:cNvSpPr/>
          <p:nvPr/>
        </p:nvSpPr>
        <p:spPr>
          <a:xfrm>
            <a:off x="304801" y="228601"/>
            <a:ext cx="11595100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DC7899D8-74F4-4169-ACF0-ECCF7CF0DA2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5354639"/>
            <a:ext cx="11631083" cy="1330325"/>
            <a:chOff x="-3905250" y="4294188"/>
            <a:chExt cx="13011150" cy="1892300"/>
          </a:xfrm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D6DBBEBC-6458-42B1-9BF8-CA000D4483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BAC015D8-AAE2-42E9-9E06-06FAD1A2DD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B4149122-DD46-47A8-BA2E-F748E1337B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7C62AE1C-F14A-426A-AD9F-C2864D216C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 useBgFill="1">
          <p:nvSpPr>
            <p:cNvPr id="11" name="Freeform 20">
              <a:extLst>
                <a:ext uri="{FF2B5EF4-FFF2-40B4-BE49-F238E27FC236}">
                  <a16:creationId xmlns:a16="http://schemas.microsoft.com/office/drawing/2014/main" id="{EB46115C-909F-4ED1-9F3F-7CE2D5FA9B1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1279EA06-1757-4342-9D31-83D62612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D6DABFB5-DC89-4A6E-8D30-6CE209B8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697CBBD-2529-49EA-8CCB-E5E7A029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19A58-6FC3-4B31-B695-8E03A5D519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018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EA334756-A053-4BE8-A704-ABB9239EC6A7}"/>
              </a:ext>
            </a:extLst>
          </p:cNvPr>
          <p:cNvSpPr/>
          <p:nvPr/>
        </p:nvSpPr>
        <p:spPr>
          <a:xfrm>
            <a:off x="304801" y="228601"/>
            <a:ext cx="11595100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grpSp>
        <p:nvGrpSpPr>
          <p:cNvPr id="1027" name="Group 15">
            <a:extLst>
              <a:ext uri="{FF2B5EF4-FFF2-40B4-BE49-F238E27FC236}">
                <a16:creationId xmlns:a16="http://schemas.microsoft.com/office/drawing/2014/main" id="{C40BF4AA-83A4-47E8-ADB9-708F7844F1F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517" y="1679576"/>
            <a:ext cx="11631083" cy="1330325"/>
            <a:chOff x="-3905251" y="4294188"/>
            <a:chExt cx="13027839" cy="1892300"/>
          </a:xfrm>
        </p:grpSpPr>
        <p:sp>
          <p:nvSpPr>
            <p:cNvPr id="1033" name="Freeform 14">
              <a:extLst>
                <a:ext uri="{FF2B5EF4-FFF2-40B4-BE49-F238E27FC236}">
                  <a16:creationId xmlns:a16="http://schemas.microsoft.com/office/drawing/2014/main" id="{AA6BE1B9-210C-46D1-9515-4C4AC2D82C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1034" name="Freeform 18">
              <a:extLst>
                <a:ext uri="{FF2B5EF4-FFF2-40B4-BE49-F238E27FC236}">
                  <a16:creationId xmlns:a16="http://schemas.microsoft.com/office/drawing/2014/main" id="{655021B5-2281-4250-B538-90D3A1A11C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1035" name="Freeform 22">
              <a:extLst>
                <a:ext uri="{FF2B5EF4-FFF2-40B4-BE49-F238E27FC236}">
                  <a16:creationId xmlns:a16="http://schemas.microsoft.com/office/drawing/2014/main" id="{68EEA7B1-CA24-4A1A-9BDD-92A453A1F2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>
          <p:nvSpPr>
            <p:cNvPr id="1036" name="Freeform 26">
              <a:extLst>
                <a:ext uri="{FF2B5EF4-FFF2-40B4-BE49-F238E27FC236}">
                  <a16:creationId xmlns:a16="http://schemas.microsoft.com/office/drawing/2014/main" id="{ABAAE240-8637-4D81-9B9D-B221E6FBF5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E" sz="1800"/>
            </a:p>
          </p:txBody>
        </p:sp>
        <p:sp useBgFill="1">
          <p:nvSpPr>
            <p:cNvPr id="1037" name="Freeform 10">
              <a:extLst>
                <a:ext uri="{FF2B5EF4-FFF2-40B4-BE49-F238E27FC236}">
                  <a16:creationId xmlns:a16="http://schemas.microsoft.com/office/drawing/2014/main" id="{CA270D5A-C438-4F74-B7FD-3FA5DED5D7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E" sz="1800"/>
            </a:p>
          </p:txBody>
        </p:sp>
      </p:grp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F86F9998-CC11-4011-AD82-D073E1111E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338139"/>
            <a:ext cx="10972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AF26-7551-4976-8FF7-0B27102BF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85518" y="6249989"/>
            <a:ext cx="5048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1E17-AD2D-4C58-8C80-E779F9544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233" y="6249989"/>
            <a:ext cx="50482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8DBC0-17C7-414F-AF24-56666287F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21300" y="6249989"/>
            <a:ext cx="1549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1AB14CB-04A9-4BAD-9496-775B8EFD4D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2" name="Text Placeholder 2">
            <a:extLst>
              <a:ext uri="{FF2B5EF4-FFF2-40B4-BE49-F238E27FC236}">
                <a16:creationId xmlns:a16="http://schemas.microsoft.com/office/drawing/2014/main" id="{A8647EA4-A083-46BD-BD50-4EDBD37505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62051" y="2674939"/>
            <a:ext cx="9878483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78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uspicious_Transactions_Unit@revenue.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iu-ireland.ie/Hom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5B1ADD1-37EF-4645-B6AA-6C9CED28D7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8213" y="836613"/>
            <a:ext cx="7772400" cy="54213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/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IE" dirty="0"/>
              <a:t>AMLCU Webinar- STR Reporting</a:t>
            </a:r>
            <a:br>
              <a:rPr lang="en-IE" dirty="0"/>
            </a:br>
            <a:r>
              <a:rPr lang="en-IE" dirty="0"/>
              <a:t>Tax Advisers</a:t>
            </a:r>
            <a:r>
              <a:rPr lang="en-IE" sz="5300" dirty="0">
                <a:solidFill>
                  <a:schemeClr val="tx1"/>
                </a:solidFill>
              </a:rPr>
              <a:t/>
            </a:r>
            <a:br>
              <a:rPr lang="en-IE" sz="5300" dirty="0">
                <a:solidFill>
                  <a:schemeClr val="tx1"/>
                </a:solidFill>
              </a:rPr>
            </a:br>
            <a:r>
              <a:rPr lang="en-IE" sz="5300" dirty="0">
                <a:solidFill>
                  <a:schemeClr val="tx1"/>
                </a:solidFill>
              </a:rPr>
              <a:t>14</a:t>
            </a:r>
            <a:r>
              <a:rPr lang="en-IE" sz="5300" baseline="30000" dirty="0">
                <a:solidFill>
                  <a:schemeClr val="tx1"/>
                </a:solidFill>
              </a:rPr>
              <a:t>th</a:t>
            </a:r>
            <a:r>
              <a:rPr lang="en-IE" sz="5300" dirty="0">
                <a:solidFill>
                  <a:schemeClr val="tx1"/>
                </a:solidFill>
              </a:rPr>
              <a:t> Sept 2022</a:t>
            </a:r>
            <a:br>
              <a:rPr lang="en-IE" sz="5300" dirty="0">
                <a:solidFill>
                  <a:schemeClr val="tx1"/>
                </a:solidFill>
              </a:rPr>
            </a:br>
            <a:r>
              <a:rPr lang="en-IE" sz="2700" dirty="0"/>
              <a:t/>
            </a:r>
            <a:br>
              <a:rPr lang="en-IE" sz="2700" dirty="0"/>
            </a:br>
            <a:r>
              <a:rPr lang="en-IE" sz="2700" dirty="0"/>
              <a:t/>
            </a:r>
            <a:br>
              <a:rPr lang="en-IE" sz="2700" dirty="0"/>
            </a:br>
            <a:r>
              <a:rPr lang="en-IE" dirty="0"/>
              <a:t/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endParaRPr lang="en-GB" sz="2700" dirty="0">
              <a:solidFill>
                <a:schemeClr val="tx1"/>
              </a:solidFill>
            </a:endParaRPr>
          </a:p>
        </p:txBody>
      </p:sp>
      <p:pic>
        <p:nvPicPr>
          <p:cNvPr id="9219" name="Picture 4">
            <a:extLst>
              <a:ext uri="{FF2B5EF4-FFF2-40B4-BE49-F238E27FC236}">
                <a16:creationId xmlns:a16="http://schemas.microsoft.com/office/drawing/2014/main" id="{FCC39C2B-8826-4BD5-9C12-E2441A607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5589588"/>
            <a:ext cx="278130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Slide Number Placeholder 1">
            <a:extLst>
              <a:ext uri="{FF2B5EF4-FFF2-40B4-BE49-F238E27FC236}">
                <a16:creationId xmlns:a16="http://schemas.microsoft.com/office/drawing/2014/main" id="{2A9C81B7-74C4-41DA-B3CC-0594577055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AC5A0E-FB68-4C77-87BC-DE237F55F269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z="1000" dirty="0">
              <a:solidFill>
                <a:srgbClr val="073E87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1">
            <a:extLst>
              <a:ext uri="{FF2B5EF4-FFF2-40B4-BE49-F238E27FC236}">
                <a16:creationId xmlns:a16="http://schemas.microsoft.com/office/drawing/2014/main" id="{F1C2604F-209E-40CC-B4D6-94B6895F5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388" y="1287463"/>
            <a:ext cx="7408862" cy="5454650"/>
          </a:xfrm>
        </p:spPr>
        <p:txBody>
          <a:bodyPr/>
          <a:lstStyle/>
          <a:p>
            <a:pPr algn="just">
              <a:buClrTx/>
              <a:buFont typeface="Wingdings" panose="05000000000000000000" pitchFamily="2" charset="2"/>
              <a:buChar char="§"/>
            </a:pPr>
            <a:endParaRPr lang="en-IE" altLang="en-US" dirty="0"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IE" altLang="en-US" dirty="0">
                <a:cs typeface="Arial" panose="020B0604020202020204" pitchFamily="34" charset="0"/>
              </a:rPr>
              <a:t>What they give us:</a:t>
            </a:r>
          </a:p>
          <a:p>
            <a:pPr lvl="1" algn="just">
              <a:buClrTx/>
              <a:buFont typeface="Wingdings" panose="05000000000000000000" pitchFamily="2" charset="2"/>
              <a:buChar char="§"/>
            </a:pPr>
            <a:r>
              <a:rPr lang="en-IE" altLang="en-US" sz="2600" dirty="0">
                <a:solidFill>
                  <a:schemeClr val="tx1"/>
                </a:solidFill>
                <a:cs typeface="Arial" panose="020B0604020202020204" pitchFamily="34" charset="0"/>
              </a:rPr>
              <a:t>A profile of a business’s/individuals activity that is not in keeping with their tax returns 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IE" altLang="en-US" dirty="0">
                <a:cs typeface="Arial" panose="020B0604020202020204" pitchFamily="34" charset="0"/>
              </a:rPr>
              <a:t>High quality STRs can therefore:</a:t>
            </a:r>
          </a:p>
          <a:p>
            <a:pPr lvl="1" algn="just">
              <a:buClrTx/>
              <a:buFont typeface="Wingdings" panose="05000000000000000000" pitchFamily="2" charset="2"/>
              <a:buChar char="§"/>
            </a:pPr>
            <a:r>
              <a:rPr lang="en-IE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Support an existing case.</a:t>
            </a:r>
          </a:p>
          <a:p>
            <a:pPr lvl="1" algn="just">
              <a:buClrTx/>
              <a:buFont typeface="Wingdings" panose="05000000000000000000" pitchFamily="2" charset="2"/>
              <a:buChar char="§"/>
            </a:pPr>
            <a:r>
              <a:rPr lang="en-IE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Produce a new case.</a:t>
            </a:r>
          </a:p>
          <a:p>
            <a:endParaRPr lang="en-IE" altLang="en-US" dirty="0"/>
          </a:p>
        </p:txBody>
      </p:sp>
      <p:sp>
        <p:nvSpPr>
          <p:cNvPr id="43011" name="Title 2">
            <a:extLst>
              <a:ext uri="{FF2B5EF4-FFF2-40B4-BE49-F238E27FC236}">
                <a16:creationId xmlns:a16="http://schemas.microsoft.com/office/drawing/2014/main" id="{F3A4BBF0-DBFF-4B7D-9BEC-88E6370B1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333375"/>
            <a:ext cx="8229600" cy="1252538"/>
          </a:xfrm>
        </p:spPr>
        <p:txBody>
          <a:bodyPr/>
          <a:lstStyle/>
          <a:p>
            <a:r>
              <a:rPr lang="en-IE" altLang="en-US" sz="4000" dirty="0"/>
              <a:t>How Revenue use STRs ?</a:t>
            </a:r>
          </a:p>
        </p:txBody>
      </p:sp>
      <p:pic>
        <p:nvPicPr>
          <p:cNvPr id="43012" name="Picture 4">
            <a:extLst>
              <a:ext uri="{FF2B5EF4-FFF2-40B4-BE49-F238E27FC236}">
                <a16:creationId xmlns:a16="http://schemas.microsoft.com/office/drawing/2014/main" id="{3C1B1758-1A0E-4A6B-961D-2F1AAE721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37239"/>
            <a:ext cx="2057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Slide Number Placeholder 1">
            <a:extLst>
              <a:ext uri="{FF2B5EF4-FFF2-40B4-BE49-F238E27FC236}">
                <a16:creationId xmlns:a16="http://schemas.microsoft.com/office/drawing/2014/main" id="{F8F7A470-2346-4328-A4BE-47CD77E32A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13534B-E3F8-4C21-BCFA-A98CE484986C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 sz="1000">
              <a:solidFill>
                <a:srgbClr val="073E87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1">
            <a:extLst>
              <a:ext uri="{FF2B5EF4-FFF2-40B4-BE49-F238E27FC236}">
                <a16:creationId xmlns:a16="http://schemas.microsoft.com/office/drawing/2014/main" id="{3BC3D6ED-4373-494C-B532-2213FFA00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2364" y="1916114"/>
            <a:ext cx="7407275" cy="4243387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Information is available on the Revenue Website including detailed Guidelines  on how to register for STR reporting – www.revenue.ie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IE" altLang="en-US" dirty="0"/>
          </a:p>
          <a:p>
            <a:pPr marL="342900" lvl="1" indent="-342900">
              <a:buClrTx/>
              <a:buFont typeface="Wingdings" panose="05000000000000000000" pitchFamily="2" charset="2"/>
              <a:buChar char="§"/>
            </a:pPr>
            <a:r>
              <a:rPr lang="en-IE" altLang="en-US" sz="2400" dirty="0">
                <a:solidFill>
                  <a:schemeClr val="tx1"/>
                </a:solidFill>
              </a:rPr>
              <a:t>Hard Copy STRs </a:t>
            </a:r>
            <a:r>
              <a:rPr lang="en-IE" altLang="en-US" sz="2400" b="1" dirty="0">
                <a:solidFill>
                  <a:schemeClr val="tx1"/>
                </a:solidFill>
              </a:rPr>
              <a:t>no </a:t>
            </a:r>
            <a:r>
              <a:rPr lang="en-IE" altLang="en-US" sz="2400" b="1" dirty="0"/>
              <a:t>longer</a:t>
            </a:r>
            <a:r>
              <a:rPr lang="en-IE" altLang="en-US" sz="2400" dirty="0"/>
              <a:t> accepted by Revenue</a:t>
            </a:r>
            <a:r>
              <a:rPr lang="en-IE" alt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9155" name="Title 2">
            <a:extLst>
              <a:ext uri="{FF2B5EF4-FFF2-40B4-BE49-F238E27FC236}">
                <a16:creationId xmlns:a16="http://schemas.microsoft.com/office/drawing/2014/main" id="{F1F04E5B-5142-47E8-BA89-2563D8D0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COMMUNICATIONS</a:t>
            </a:r>
          </a:p>
        </p:txBody>
      </p:sp>
      <p:pic>
        <p:nvPicPr>
          <p:cNvPr id="49156" name="Picture 4">
            <a:extLst>
              <a:ext uri="{FF2B5EF4-FFF2-40B4-BE49-F238E27FC236}">
                <a16:creationId xmlns:a16="http://schemas.microsoft.com/office/drawing/2014/main" id="{9C29ED36-632E-47AB-853A-70829C8A3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5292726"/>
            <a:ext cx="27813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Slide Number Placeholder 1">
            <a:extLst>
              <a:ext uri="{FF2B5EF4-FFF2-40B4-BE49-F238E27FC236}">
                <a16:creationId xmlns:a16="http://schemas.microsoft.com/office/drawing/2014/main" id="{EC090FD2-C847-4DDB-9C97-6BFB45E467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39FB47-97D8-4E5F-9FC4-80037A6EDA5A}" type="slidenum">
              <a:rPr lang="en-GB" altLang="en-US" sz="1000">
                <a:solidFill>
                  <a:schemeClr val="tx2"/>
                </a:solidFill>
              </a:rPr>
              <a:pPr/>
              <a:t>11</a:t>
            </a:fld>
            <a:endParaRPr lang="en-GB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>
            <a:extLst>
              <a:ext uri="{FF2B5EF4-FFF2-40B4-BE49-F238E27FC236}">
                <a16:creationId xmlns:a16="http://schemas.microsoft.com/office/drawing/2014/main" id="{2627CC02-7132-42AF-A11E-11A7D1522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5319713"/>
            <a:ext cx="23749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1">
            <a:extLst>
              <a:ext uri="{FF2B5EF4-FFF2-40B4-BE49-F238E27FC236}">
                <a16:creationId xmlns:a16="http://schemas.microsoft.com/office/drawing/2014/main" id="{FA9B0E7F-4059-4652-BACF-0F4BE7B7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3933825"/>
            <a:ext cx="7626350" cy="2432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IE" altLang="en-US" sz="2800" b="1" dirty="0">
                <a:solidFill>
                  <a:schemeClr val="tx1"/>
                </a:solidFill>
                <a:latin typeface="Times New Roman" pitchFamily="18" charset="0"/>
              </a:rPr>
              <a:t>Suspicious Transactions Unit – contact details.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IE" altLang="en-US" b="1" dirty="0">
                <a:solidFill>
                  <a:schemeClr val="tx1"/>
                </a:solidFill>
                <a:latin typeface="Times New Roman" pitchFamily="18" charset="0"/>
              </a:rPr>
              <a:t>		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IE" dirty="0">
                <a:solidFill>
                  <a:schemeClr val="tx1"/>
                </a:solidFill>
              </a:rPr>
              <a:t>If you have any queries in relation to the submission of STRs, please email: </a:t>
            </a:r>
            <a:r>
              <a:rPr lang="en-IE" u="sng" dirty="0">
                <a:solidFill>
                  <a:srgbClr val="073E87"/>
                </a:solidFill>
                <a:hlinkClick r:id="rId4"/>
              </a:rPr>
              <a:t>Suspicious_Transactions_Unit@revenue.ie</a:t>
            </a:r>
            <a:endParaRPr lang="en-IE" altLang="en-US" sz="2800" b="1" dirty="0">
              <a:solidFill>
                <a:srgbClr val="C6E7FC">
                  <a:lumMod val="50000"/>
                </a:srgbClr>
              </a:solidFill>
              <a:latin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IE" altLang="en-US" sz="2800" b="1" dirty="0">
              <a:solidFill>
                <a:srgbClr val="C6E7FC">
                  <a:lumMod val="50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51204" name="Title 1">
            <a:extLst>
              <a:ext uri="{FF2B5EF4-FFF2-40B4-BE49-F238E27FC236}">
                <a16:creationId xmlns:a16="http://schemas.microsoft.com/office/drawing/2014/main" id="{EB16DF34-AC6A-4BDD-952D-D4EB77C78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54114"/>
            <a:ext cx="7772400" cy="1781175"/>
          </a:xfrm>
        </p:spPr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51205" name="Slide Number Placeholder 1">
            <a:extLst>
              <a:ext uri="{FF2B5EF4-FFF2-40B4-BE49-F238E27FC236}">
                <a16:creationId xmlns:a16="http://schemas.microsoft.com/office/drawing/2014/main" id="{92974EFC-D0C1-4E2D-A39E-F82896D076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F9A0740-E5C5-4CA2-A0A4-63DAA2464A16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 sz="1000">
              <a:solidFill>
                <a:srgbClr val="073E8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B10AD4B2-11E7-49A9-BAA7-4885A851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758" y="2027239"/>
            <a:ext cx="9878483" cy="345122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STR Reporting Obligations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How to Submit STRs to Revenue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STR Reporting - Quality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How Revenue use STRs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Communications/Contact Details</a:t>
            </a:r>
          </a:p>
        </p:txBody>
      </p:sp>
      <p:sp>
        <p:nvSpPr>
          <p:cNvPr id="11267" name="Title 2">
            <a:extLst>
              <a:ext uri="{FF2B5EF4-FFF2-40B4-BE49-F238E27FC236}">
                <a16:creationId xmlns:a16="http://schemas.microsoft.com/office/drawing/2014/main" id="{FE1F6911-3778-404E-8F84-688F5F51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Presentation Topics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6E17A20-F853-4C4F-957A-96EC6DB7A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02314"/>
            <a:ext cx="2057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>
            <a:extLst>
              <a:ext uri="{FF2B5EF4-FFF2-40B4-BE49-F238E27FC236}">
                <a16:creationId xmlns:a16="http://schemas.microsoft.com/office/drawing/2014/main" id="{92FED91F-431D-42A9-BE14-67790ED3D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69" y="2126299"/>
            <a:ext cx="7408862" cy="384492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Criminal Justice (Money Laundering and Terrorist Financing) Act 2010, as amended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Report by a Designated Person of suspicion of ML/TF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dirty="0"/>
              <a:t>Revenue is not involved in the investigation of Money Laundering-Tax Evasion is a  predicate offence</a:t>
            </a: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en-IE" altLang="en-US" dirty="0"/>
              <a:t>Risk Areas: </a:t>
            </a:r>
            <a:r>
              <a:rPr lang="en-IE" altLang="en-US" sz="2000" dirty="0"/>
              <a:t>Failure to correct errors/under declaring/overstating/ structures</a:t>
            </a: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en-IE" altLang="en-US" dirty="0"/>
              <a:t>Designated person must make the  report as soon as practicable.</a:t>
            </a:r>
          </a:p>
          <a:p>
            <a:pPr eaLnBrk="1" hangingPunct="1">
              <a:defRPr/>
            </a:pPr>
            <a:endParaRPr lang="en-IE" altLang="en-US" dirty="0"/>
          </a:p>
          <a:p>
            <a:pPr eaLnBrk="1" hangingPunct="1">
              <a:defRPr/>
            </a:pPr>
            <a:endParaRPr lang="en-IE" altLang="en-US" sz="2800" dirty="0"/>
          </a:p>
          <a:p>
            <a:endParaRPr lang="en-IE" altLang="en-US" sz="2800" dirty="0"/>
          </a:p>
        </p:txBody>
      </p:sp>
      <p:sp>
        <p:nvSpPr>
          <p:cNvPr id="13315" name="Title 2">
            <a:extLst>
              <a:ext uri="{FF2B5EF4-FFF2-40B4-BE49-F238E27FC236}">
                <a16:creationId xmlns:a16="http://schemas.microsoft.com/office/drawing/2014/main" id="{240C6B81-5C9D-456D-A4D5-1655FF56D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STR Reporting Obligations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0EAF005-E80E-441A-8BE6-55B2E0858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02314"/>
            <a:ext cx="2057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45D6FE-C379-488D-914F-7DDC7D09D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5538" y="2060576"/>
            <a:ext cx="7408862" cy="4176713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  <a:defRPr/>
            </a:pPr>
            <a:r>
              <a:rPr lang="en-IE" sz="2800" dirty="0"/>
              <a:t>In Ireland STRs are received by both FIU and Revenue</a:t>
            </a:r>
          </a:p>
          <a:p>
            <a:pPr>
              <a:buClrTx/>
              <a:buFont typeface="Wingdings" panose="05000000000000000000" pitchFamily="2" charset="2"/>
              <a:buChar char="§"/>
              <a:defRPr/>
            </a:pPr>
            <a:r>
              <a:rPr lang="en-IE" sz="2800" dirty="0"/>
              <a:t>Close co-operation between Revenue and FIU </a:t>
            </a:r>
          </a:p>
          <a:p>
            <a:pPr>
              <a:buClrTx/>
              <a:buFont typeface="Wingdings" panose="05000000000000000000" pitchFamily="2" charset="2"/>
              <a:buChar char="§"/>
              <a:defRPr/>
            </a:pPr>
            <a:r>
              <a:rPr lang="en-IE" sz="2800" dirty="0"/>
              <a:t>STRs can provide ‘red flags’</a:t>
            </a:r>
          </a:p>
          <a:p>
            <a:pPr>
              <a:buClrTx/>
              <a:buFont typeface="Wingdings" panose="05000000000000000000" pitchFamily="2" charset="2"/>
              <a:buChar char="§"/>
              <a:defRPr/>
            </a:pPr>
            <a:r>
              <a:rPr lang="en-GB" sz="2800" dirty="0"/>
              <a:t>Difference in typologies between Revenue and FIU</a:t>
            </a:r>
            <a:endParaRPr lang="en-IE" sz="2800" dirty="0"/>
          </a:p>
          <a:p>
            <a:pPr>
              <a:defRPr/>
            </a:pPr>
            <a:endParaRPr lang="en-IE" dirty="0"/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C9BF2410-E62D-4510-8386-C806FD8C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4000" dirty="0"/>
              <a:t>Why we look for STRs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D2B65EA5-AA08-465A-B12A-D2A4001C8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02314"/>
            <a:ext cx="2057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Slide Number Placeholder 2">
            <a:extLst>
              <a:ext uri="{FF2B5EF4-FFF2-40B4-BE49-F238E27FC236}">
                <a16:creationId xmlns:a16="http://schemas.microsoft.com/office/drawing/2014/main" id="{3AF666FE-511D-4849-88BB-9D676F365B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D0EDA1-F7DA-4097-B618-475E84DC6DB8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 sz="1000" dirty="0">
              <a:solidFill>
                <a:srgbClr val="073E87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E2CC80-587E-4816-90AC-ED8B07903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2364" y="1585914"/>
            <a:ext cx="7407275" cy="4651375"/>
          </a:xfrm>
        </p:spPr>
        <p:txBody>
          <a:bodyPr/>
          <a:lstStyle/>
          <a:p>
            <a:pPr>
              <a:defRPr/>
            </a:pPr>
            <a:r>
              <a:rPr lang="en-IE" dirty="0"/>
              <a:t>Reporting Entities Can: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dirty="0">
                <a:solidFill>
                  <a:schemeClr val="tx1"/>
                </a:solidFill>
              </a:rPr>
              <a:t>2020 – New Online Reporting System for STRs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chemeClr val="tx1"/>
                </a:solidFill>
              </a:rPr>
              <a:t>XML upload: Upload  single or multiple STR returns in XML format. You can  complete the form in  the FIUs GoAML system, once accepted, download the generated XML to upload in Revenue.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chemeClr val="tx1"/>
                </a:solidFill>
              </a:rPr>
              <a:t>Web Report: Complete and submit an online form detailing suspicious activity.  This file can be saved and later uploaded to the FIUs GoAML system. 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chemeClr val="tx1"/>
                </a:solidFill>
              </a:rPr>
              <a:t>Save attachments.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/>
              <a:t>Receive on-line acknowledgements of STRs submitted.</a:t>
            </a:r>
          </a:p>
          <a:p>
            <a:pPr marL="0" indent="0">
              <a:buNone/>
              <a:defRPr/>
            </a:pPr>
            <a:endParaRPr lang="en-IE" dirty="0"/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1B66C76B-A30F-4917-BF98-8EFB2B02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How to Submit STRs to Revenue</a:t>
            </a:r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C366C82F-8DCB-4ECC-A3A0-8989887AB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02314"/>
            <a:ext cx="2057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Slide Number Placeholder 2">
            <a:extLst>
              <a:ext uri="{FF2B5EF4-FFF2-40B4-BE49-F238E27FC236}">
                <a16:creationId xmlns:a16="http://schemas.microsoft.com/office/drawing/2014/main" id="{0C1C1C10-4584-4AAE-B8E8-AE6237E30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16AB473-6DB3-4350-9514-02981D4F1035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z="1000" dirty="0">
              <a:solidFill>
                <a:srgbClr val="073E87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>
            <a:extLst>
              <a:ext uri="{FF2B5EF4-FFF2-40B4-BE49-F238E27FC236}">
                <a16:creationId xmlns:a16="http://schemas.microsoft.com/office/drawing/2014/main" id="{D429F6F8-CA12-4914-93E2-29A98C240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2364" y="1703388"/>
            <a:ext cx="7407275" cy="4318000"/>
          </a:xfrm>
        </p:spPr>
        <p:txBody>
          <a:bodyPr/>
          <a:lstStyle/>
          <a:p>
            <a:r>
              <a:rPr lang="en-IE" altLang="en-US" dirty="0"/>
              <a:t>To use the service, you will need:</a:t>
            </a:r>
          </a:p>
          <a:p>
            <a:pPr lvl="1">
              <a:buClrTx/>
            </a:pPr>
            <a:r>
              <a:rPr lang="en-IE" altLang="en-US" sz="2400" dirty="0">
                <a:solidFill>
                  <a:schemeClr val="tx1"/>
                </a:solidFill>
              </a:rPr>
              <a:t> Revenue Online Service (ROS) login details and a valid ROS digital certificate;</a:t>
            </a:r>
          </a:p>
          <a:p>
            <a:pPr lvl="1">
              <a:buClrTx/>
            </a:pPr>
            <a:endParaRPr lang="en-IE" altLang="en-US" sz="2400" dirty="0">
              <a:solidFill>
                <a:schemeClr val="tx1"/>
              </a:solidFill>
            </a:endParaRPr>
          </a:p>
          <a:p>
            <a:pPr lvl="1">
              <a:buClrTx/>
            </a:pPr>
            <a:r>
              <a:rPr lang="en-IE" altLang="en-US" sz="2400" dirty="0">
                <a:solidFill>
                  <a:schemeClr val="tx1"/>
                </a:solidFill>
              </a:rPr>
              <a:t>To register on ROS for STR reporting obligations.  The FIU Organisation ID (which is available on FIU </a:t>
            </a:r>
            <a:r>
              <a:rPr lang="en-IE" altLang="en-US" sz="240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GoAML website</a:t>
            </a:r>
            <a:r>
              <a:rPr lang="en-IE" altLang="en-US" sz="2400" dirty="0">
                <a:solidFill>
                  <a:schemeClr val="tx1"/>
                </a:solidFill>
              </a:rPr>
              <a:t>) is required;</a:t>
            </a:r>
          </a:p>
          <a:p>
            <a:pPr lvl="1">
              <a:buClrTx/>
            </a:pPr>
            <a:endParaRPr lang="en-IE" altLang="en-US" sz="2400" dirty="0">
              <a:solidFill>
                <a:schemeClr val="tx1"/>
              </a:solidFill>
            </a:endParaRPr>
          </a:p>
          <a:p>
            <a:pPr lvl="1">
              <a:buClrTx/>
            </a:pPr>
            <a:r>
              <a:rPr lang="en-IE" altLang="en-US" sz="2400" dirty="0">
                <a:solidFill>
                  <a:schemeClr val="tx1"/>
                </a:solidFill>
              </a:rPr>
              <a:t>A ROS sub-user certificate for all MLROs for STR reporting. </a:t>
            </a:r>
          </a:p>
        </p:txBody>
      </p:sp>
      <p:sp>
        <p:nvSpPr>
          <p:cNvPr id="25603" name="Title 2">
            <a:extLst>
              <a:ext uri="{FF2B5EF4-FFF2-40B4-BE49-F238E27FC236}">
                <a16:creationId xmlns:a16="http://schemas.microsoft.com/office/drawing/2014/main" id="{8E3A7FEC-349D-4D56-891C-A9AF7D905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What you need to Submit On-line</a:t>
            </a:r>
            <a:r>
              <a:rPr lang="en-IE" altLang="en-US" dirty="0"/>
              <a:t/>
            </a:r>
            <a:br>
              <a:rPr lang="en-IE" altLang="en-US" dirty="0"/>
            </a:br>
            <a:endParaRPr lang="en-IE" altLang="en-US" dirty="0"/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C608BFDD-F577-4A98-BEF9-61423E524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02314"/>
            <a:ext cx="2057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Slide Number Placeholder 1">
            <a:extLst>
              <a:ext uri="{FF2B5EF4-FFF2-40B4-BE49-F238E27FC236}">
                <a16:creationId xmlns:a16="http://schemas.microsoft.com/office/drawing/2014/main" id="{B704176E-E96F-4E23-8839-A8DF38E82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9E4EB2-5C80-4438-9B62-7E4A24DDDDD0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 sz="1000" dirty="0">
              <a:solidFill>
                <a:srgbClr val="073E87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E2F00A-6F2B-4242-82ED-F6552613F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Total STRs Received To End August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D6454-0176-4B22-9BB6-91544D91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09750-04D9-4327-8C52-B5023029DC3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FAC037E5-C050-40BA-9C84-E4412BD8FE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76500" y="1981200"/>
            <a:ext cx="7200899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6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6884A4-784C-4C5B-9852-A294731EA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5538" y="1052513"/>
            <a:ext cx="7408862" cy="5073650"/>
          </a:xfrm>
        </p:spPr>
        <p:txBody>
          <a:bodyPr/>
          <a:lstStyle/>
          <a:p>
            <a:pPr>
              <a:defRPr/>
            </a:pPr>
            <a:endParaRPr lang="en-IE" altLang="en-US" dirty="0"/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altLang="en-US" sz="2400" dirty="0">
                <a:solidFill>
                  <a:schemeClr val="tx1"/>
                </a:solidFill>
              </a:rPr>
              <a:t>Report Indicator – associated with tax evasion?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altLang="en-US" sz="2400" dirty="0">
                <a:solidFill>
                  <a:schemeClr val="tx1"/>
                </a:solidFill>
              </a:rPr>
              <a:t>Have you provided sufficient details on STR to identify individuals and UBO for entities? </a:t>
            </a:r>
            <a:r>
              <a:rPr lang="en-IE" sz="2400" dirty="0">
                <a:solidFill>
                  <a:schemeClr val="tx1"/>
                </a:solidFill>
              </a:rPr>
              <a:t>Name, full address (also previous) date of birth ?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chemeClr val="tx1"/>
                </a:solidFill>
              </a:rPr>
              <a:t>Details of who else is suspected of involvement?</a:t>
            </a:r>
          </a:p>
          <a:p>
            <a:pPr lvl="1"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chemeClr val="tx1"/>
                </a:solidFill>
              </a:rPr>
              <a:t>Details of any bank accounts or transactions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chemeClr val="tx1"/>
                </a:solidFill>
              </a:rPr>
              <a:t>The facts regarding what is suspected or the grounds for suspicion and why. The ‘why’ should be explained clearly so that it can be easily understood</a:t>
            </a:r>
            <a:endParaRPr lang="en-IE" altLang="en-US" sz="2400" dirty="0">
              <a:solidFill>
                <a:schemeClr val="tx1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  <a:defRPr/>
            </a:pPr>
            <a:endParaRPr lang="en-IE" altLang="en-US" dirty="0"/>
          </a:p>
          <a:p>
            <a:pPr>
              <a:defRPr/>
            </a:pPr>
            <a:endParaRPr lang="en-IE" altLang="en-US" dirty="0"/>
          </a:p>
          <a:p>
            <a:pPr>
              <a:defRPr/>
            </a:pPr>
            <a:endParaRPr lang="en-IE" altLang="en-US" dirty="0"/>
          </a:p>
          <a:p>
            <a:pPr>
              <a:defRPr/>
            </a:pPr>
            <a:endParaRPr lang="en-IE" dirty="0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8EE326EE-DB67-4515-9379-C6B6868D5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6744DB-71D8-4C9A-B436-C2A493B49DE0}" type="slidenum">
              <a:rPr lang="en-GB" altLang="en-US" sz="1000">
                <a:solidFill>
                  <a:srgbClr val="073E8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 sz="1000" dirty="0">
              <a:solidFill>
                <a:srgbClr val="073E87"/>
              </a:solidFill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2492C3DE-6568-44E3-85C2-159EEC9FA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704851"/>
            <a:ext cx="45720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1049338" algn="l"/>
                <a:tab pos="1647825" algn="l"/>
                <a:tab pos="2246313" algn="l"/>
                <a:tab pos="2846388" algn="l"/>
                <a:tab pos="3444875" algn="l"/>
                <a:tab pos="4043363" algn="l"/>
                <a:tab pos="4643438" algn="l"/>
                <a:tab pos="5241925" algn="l"/>
                <a:tab pos="5840413" algn="l"/>
                <a:tab pos="6440488" algn="l"/>
                <a:tab pos="7038975" algn="l"/>
                <a:tab pos="7637463" algn="l"/>
                <a:tab pos="8237538" algn="l"/>
                <a:tab pos="8836025" algn="l"/>
                <a:tab pos="9434513" algn="l"/>
                <a:tab pos="10034588" algn="l"/>
                <a:tab pos="10633075" algn="l"/>
                <a:tab pos="11231563" algn="l"/>
                <a:tab pos="11831638" algn="l"/>
                <a:tab pos="12430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IE" altLang="en-US" dirty="0">
              <a:solidFill>
                <a:prstClr val="black"/>
              </a:solidFill>
            </a:endParaRP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IE" altLang="en-US" dirty="0">
              <a:solidFill>
                <a:prstClr val="black"/>
              </a:solidFill>
            </a:endParaRP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IE" altLang="en-US" dirty="0">
              <a:solidFill>
                <a:prstClr val="black"/>
              </a:solidFill>
            </a:endParaRPr>
          </a:p>
        </p:txBody>
      </p:sp>
      <p:sp>
        <p:nvSpPr>
          <p:cNvPr id="31749" name="Title 5">
            <a:extLst>
              <a:ext uri="{FF2B5EF4-FFF2-40B4-BE49-F238E27FC236}">
                <a16:creationId xmlns:a16="http://schemas.microsoft.com/office/drawing/2014/main" id="{D287916B-07CD-4670-A951-964351F8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41245"/>
            <a:ext cx="10972800" cy="1252537"/>
          </a:xfrm>
        </p:spPr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Quality STRs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2">
            <a:extLst>
              <a:ext uri="{FF2B5EF4-FFF2-40B4-BE49-F238E27FC236}">
                <a16:creationId xmlns:a16="http://schemas.microsoft.com/office/drawing/2014/main" id="{4A3A34EA-0A21-46AD-A9DB-7A476085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38138"/>
            <a:ext cx="8229600" cy="787400"/>
          </a:xfrm>
        </p:spPr>
        <p:txBody>
          <a:bodyPr/>
          <a:lstStyle/>
          <a:p>
            <a:r>
              <a:rPr lang="en-IE" altLang="en-US" sz="4000" dirty="0"/>
              <a:t>How Revenue use STRs</a:t>
            </a:r>
          </a:p>
        </p:txBody>
      </p:sp>
      <p:sp>
        <p:nvSpPr>
          <p:cNvPr id="39939" name="Content Placeholder 4">
            <a:extLst>
              <a:ext uri="{FF2B5EF4-FFF2-40B4-BE49-F238E27FC236}">
                <a16:creationId xmlns:a16="http://schemas.microsoft.com/office/drawing/2014/main" id="{ABA61A7B-12D7-4153-A59D-BBF60FB42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1" y="908050"/>
            <a:ext cx="8208963" cy="59499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endParaRPr lang="en-IE" altLang="en-US" dirty="0"/>
          </a:p>
          <a:p>
            <a:pPr algn="just">
              <a:buFont typeface="Wingdings" panose="05000000000000000000" pitchFamily="2" charset="2"/>
              <a:buChar char="v"/>
            </a:pPr>
            <a:endParaRPr lang="en-IE" altLang="en-US" dirty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STR are data matched and risk rated on receipt, before dissemination for case working. Rating based on a number of factors, including monetary value.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Enhances the intelligence </a:t>
            </a:r>
            <a:r>
              <a:rPr lang="en-IE" altLang="en-US" dirty="0">
                <a:cs typeface="Arial" panose="020B0604020202020204" pitchFamily="34" charset="0"/>
              </a:rPr>
              <a:t>available to Revenue’s investigation and intelligence teams.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IE" altLang="en-US" dirty="0"/>
              <a:t>A Revenue source of Intelligence </a:t>
            </a:r>
            <a:r>
              <a:rPr lang="en-IE" altLang="en-US" b="1" u="sng" dirty="0"/>
              <a:t>NOT</a:t>
            </a:r>
            <a:r>
              <a:rPr lang="en-IE" altLang="en-US" dirty="0"/>
              <a:t> Evidence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10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e64af1c6a24cfdbe8da7f962b31d74 xmlns="8cf07e1e-648c-499b-a4a4-5c5680c675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Suspicious Transaction Unit</TermName>
          <TermId xmlns="http://schemas.microsoft.com/office/infopath/2007/PartnerControls">eaef7b46-db9e-4ebe-be7a-ab92e95eccb8</TermId>
        </TermInfo>
      </Terms>
    </ade64af1c6a24cfdbe8da7f962b31d74>
    <e9be08524f454d8b979862330e952271 xmlns="8cf07e1e-648c-499b-a4a4-5c5680c675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IPFMD</TermName>
          <TermId xmlns="http://schemas.microsoft.com/office/infopath/2007/PartnerControls">0a4a1a98-c633-447e-b0f7-29eca6042383</TermId>
        </TermInfo>
      </Terms>
    </e9be08524f454d8b979862330e952271>
    <nb82aa7489a64919aab5fd247ffa0d1e xmlns="8cf07e1e-648c-499b-a4a4-5c5680c675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Admin</TermName>
          <TermId xmlns="http://schemas.microsoft.com/office/infopath/2007/PartnerControls">2c896fe1-1a04-4e50-97e9-8b6926b6b640</TermId>
        </TermInfo>
      </Terms>
    </nb82aa7489a64919aab5fd247ffa0d1e>
    <TaxCatchAll xmlns="8cf07e1e-648c-499b-a4a4-5c5680c675da">
      <Value>28</Value>
      <Value>6</Value>
      <Value>4</Value>
      <Value>3</Value>
      <Value>2</Value>
      <Value>1</Value>
    </TaxCatchAll>
    <l29cd52af9b640b690e3347aa75f97a9 xmlns="8cf07e1e-648c-499b-a4a4-5c5680c675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Investigation ＆ Prosecution Branch 3</TermName>
          <TermId xmlns="http://schemas.microsoft.com/office/infopath/2007/PartnerControls">d50e0f38-a904-44ec-bfd5-8717f81a6927</TermId>
        </TermInfo>
      </Terms>
    </l29cd52af9b640b690e3347aa75f97a9>
    <e62af2f156934d1aab35222180c5fbb1 xmlns="8cf07e1e-648c-499b-a4a4-5c5680c675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Team Site</TermName>
          <TermId xmlns="http://schemas.microsoft.com/office/infopath/2007/PartnerControls">7ab883f5-c63f-45c5-b7fe-996a6f230b0b</TermId>
        </TermInfo>
      </Terms>
    </e62af2f156934d1aab35222180c5fbb1>
    <f62107d924a7469492625f91956e46a6 xmlns="8cf07e1e-648c-499b-a4a4-5c5680c675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 PRESENTATIONS</TermName>
          <TermId xmlns="http://schemas.microsoft.com/office/infopath/2007/PartnerControls">700dc147-c3c6-47ad-beee-f6c425a10e59</TermId>
        </TermInfo>
      </Terms>
    </f62107d924a7469492625f91956e46a6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852E11B2A94E4937B655CB4FCD918453005FA75F085205413EA3615870986D061700A6DEF362DCAF7C45B10807588954F110" ma:contentTypeVersion="2" ma:contentTypeDescription="" ma:contentTypeScope="" ma:versionID="e9d9ef6c1d83206f0aef11acc55714e8">
  <xsd:schema xmlns:xsd="http://www.w3.org/2001/XMLSchema" xmlns:xs="http://www.w3.org/2001/XMLSchema" xmlns:p="http://schemas.microsoft.com/office/2006/metadata/properties" xmlns:ns2="8cf07e1e-648c-499b-a4a4-5c5680c675da" targetNamespace="http://schemas.microsoft.com/office/2006/metadata/properties" ma:root="true" ma:fieldsID="b3242e5b49a9a3a27b5a18f6286f7f48" ns2:_="">
    <xsd:import namespace="8cf07e1e-648c-499b-a4a4-5c5680c675da"/>
    <xsd:element name="properties">
      <xsd:complexType>
        <xsd:sequence>
          <xsd:element name="documentManagement">
            <xsd:complexType>
              <xsd:all>
                <xsd:element ref="ns2:e9be08524f454d8b979862330e952271" minOccurs="0"/>
                <xsd:element ref="ns2:TaxCatchAll" minOccurs="0"/>
                <xsd:element ref="ns2:TaxCatchAllLabel" minOccurs="0"/>
                <xsd:element ref="ns2:l29cd52af9b640b690e3347aa75f97a9" minOccurs="0"/>
                <xsd:element ref="ns2:ade64af1c6a24cfdbe8da7f962b31d74" minOccurs="0"/>
                <xsd:element ref="ns2:e62af2f156934d1aab35222180c5fbb1" minOccurs="0"/>
                <xsd:element ref="ns2:nb82aa7489a64919aab5fd247ffa0d1e" minOccurs="0"/>
                <xsd:element ref="ns2:f62107d924a7469492625f91956e46a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07e1e-648c-499b-a4a4-5c5680c675da" elementFormDefault="qualified">
    <xsd:import namespace="http://schemas.microsoft.com/office/2006/documentManagement/types"/>
    <xsd:import namespace="http://schemas.microsoft.com/office/infopath/2007/PartnerControls"/>
    <xsd:element name="e9be08524f454d8b979862330e952271" ma:index="8" nillable="true" ma:taxonomy="true" ma:internalName="e9be08524f454d8b979862330e952271" ma:taxonomyFieldName="nascDivision" ma:displayName="Division" ma:fieldId="{e9be0852-4f45-4d8b-9798-62330e952271}" ma:sspId="466d30fb-96d2-4a15-b6ad-75cede2d080a" ma:termSetId="9be7066c-d2d4-4f32-809f-3439c8c34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d3c00e73-1959-4d79-8888-1b6ff913bfe3}" ma:internalName="TaxCatchAll" ma:showField="CatchAllData" ma:web="8cf07e1e-648c-499b-a4a4-5c5680c675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d3c00e73-1959-4d79-8888-1b6ff913bfe3}" ma:internalName="TaxCatchAllLabel" ma:readOnly="true" ma:showField="CatchAllDataLabel" ma:web="8cf07e1e-648c-499b-a4a4-5c5680c675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29cd52af9b640b690e3347aa75f97a9" ma:index="12" nillable="true" ma:taxonomy="true" ma:internalName="l29cd52af9b640b690e3347aa75f97a9" ma:taxonomyFieldName="nascBranch" ma:displayName="Branch" ma:fieldId="{529cd52a-f9b6-40b6-90e3-347aa75f97a9}" ma:sspId="466d30fb-96d2-4a15-b6ad-75cede2d080a" ma:termSetId="af1c7d35-25ab-45c8-bad2-6b4dad3d92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e64af1c6a24cfdbe8da7f962b31d74" ma:index="14" nillable="true" ma:taxonomy="true" ma:internalName="ade64af1c6a24cfdbe8da7f962b31d74" ma:taxonomyFieldName="nascUnit" ma:displayName="Unit" ma:fieldId="{ade64af1-c6a2-4cfd-be8d-a7f962b31d74}" ma:sspId="466d30fb-96d2-4a15-b6ad-75cede2d080a" ma:termSetId="a2efc30a-d818-4683-bc07-ff44ec6f548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62af2f156934d1aab35222180c5fbb1" ma:index="16" nillable="true" ma:taxonomy="true" ma:internalName="e62af2f156934d1aab35222180c5fbb1" ma:taxonomyFieldName="nascSiteType" ma:displayName="Site Type" ma:fieldId="{e62af2f1-5693-4d1a-ab35-222180c5fbb1}" ma:sspId="466d30fb-96d2-4a15-b6ad-75cede2d080a" ma:termSetId="9c2f7ba3-7c06-4b18-be0b-9494f9717f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b82aa7489a64919aab5fd247ffa0d1e" ma:index="18" nillable="true" ma:taxonomy="true" ma:internalName="nb82aa7489a64919aab5fd247ffa0d1e" ma:taxonomyFieldName="nascCategory" ma:displayName="Category" ma:fieldId="{7b82aa74-89a6-4919-aab5-fd247ffa0d1e}" ma:sspId="466d30fb-96d2-4a15-b6ad-75cede2d080a" ma:termSetId="7c91e1d8-d051-4bb4-a48c-c4e0d4c4fb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62107d924a7469492625f91956e46a6" ma:index="20" nillable="true" ma:taxonomy="true" ma:internalName="f62107d924a7469492625f91956e46a6" ma:taxonomyFieldName="nascSubCategory" ma:displayName="Sub Category" ma:fieldId="{f62107d9-24a7-4694-9262-5f91956e46a6}" ma:sspId="466d30fb-96d2-4a15-b6ad-75cede2d080a" ma:termSetId="7c91e1d8-d051-4bb4-a48c-c4e0d4c4fb6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EE158A-9A75-471F-BF02-55BD34B07002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8cf07e1e-648c-499b-a4a4-5c5680c675d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AAD1C9-AA80-43F7-8EF4-2973E5B2BD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A5EE69-B230-4697-A83B-CC7058B32D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f07e1e-648c-499b-a4a4-5c5680c675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1820</TotalTime>
  <Words>553</Words>
  <Application>Microsoft Office PowerPoint</Application>
  <PresentationFormat>Widescreen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Candara</vt:lpstr>
      <vt:lpstr>Symbol</vt:lpstr>
      <vt:lpstr>Times New Roman</vt:lpstr>
      <vt:lpstr>Wingdings</vt:lpstr>
      <vt:lpstr>Waveform</vt:lpstr>
      <vt:lpstr>   AMLCU Webinar- STR Reporting Tax Advisers 14th Sept 2022     </vt:lpstr>
      <vt:lpstr>Presentation Topics</vt:lpstr>
      <vt:lpstr>STR Reporting Obligations</vt:lpstr>
      <vt:lpstr>Why we look for STRs</vt:lpstr>
      <vt:lpstr>How to Submit STRs to Revenue</vt:lpstr>
      <vt:lpstr>What you need to Submit On-line </vt:lpstr>
      <vt:lpstr>Total STRs Received To End August</vt:lpstr>
      <vt:lpstr>Quality STRs </vt:lpstr>
      <vt:lpstr>How Revenue use STRs</vt:lpstr>
      <vt:lpstr>How Revenue use STRs ?</vt:lpstr>
      <vt:lpstr>COMMUNICATIONS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 Reporting -  Revenue 26th May 2022  Suspicious Transactions Unit</dc:title>
  <dc:creator>O'Grady, Niamh</dc:creator>
  <cp:lastModifiedBy>James X. Good</cp:lastModifiedBy>
  <cp:revision>57</cp:revision>
  <dcterms:created xsi:type="dcterms:W3CDTF">2022-05-17T10:45:16Z</dcterms:created>
  <dcterms:modified xsi:type="dcterms:W3CDTF">2022-09-21T10:24:33Z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0x010100852E11B2A94E4937B655CB4FCD918453005FA75F085205413EA3615870986D061700A6DEF362DCAF7C45B10807588954F110</vt:lpwstr>
  </property>
  <property fmtid="{D5CDD505-2E9C-101B-9397-08002B2CF9AE}" pid="3" name="nascSubCategory">
    <vt:lpwstr>28;#POWERPOINT PRESENTATIONS|700dc147-c3c6-47ad-beee-f6c425a10e59</vt:lpwstr>
  </property>
  <property fmtid="{D5CDD505-2E9C-101B-9397-08002B2CF9AE}" pid="4" name="nascUnit">
    <vt:lpwstr>2;#Suspicious Transaction Unit|eaef7b46-db9e-4ebe-be7a-ab92e95eccb8</vt:lpwstr>
  </property>
  <property fmtid="{D5CDD505-2E9C-101B-9397-08002B2CF9AE}" pid="5" name="nascBranch">
    <vt:lpwstr>3;#Investigation ＆ Prosecution Branch 3|d50e0f38-a904-44ec-bfd5-8717f81a6927</vt:lpwstr>
  </property>
  <property fmtid="{D5CDD505-2E9C-101B-9397-08002B2CF9AE}" pid="6" name="nascDivision">
    <vt:lpwstr>4;#IPFMD|0a4a1a98-c633-447e-b0f7-29eca6042383</vt:lpwstr>
  </property>
  <property fmtid="{D5CDD505-2E9C-101B-9397-08002B2CF9AE}" pid="7" name="nascSiteType">
    <vt:lpwstr>1;#Team Site|7ab883f5-c63f-45c5-b7fe-996a6f230b0b</vt:lpwstr>
  </property>
  <property fmtid="{D5CDD505-2E9C-101B-9397-08002B2CF9AE}" pid="8" name="nascCategory">
    <vt:lpwstr>6;#Admin|2c896fe1-1a04-4e50-97e9-8b6926b6b640</vt:lpwstr>
  </property>
</Properties>
</file>